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handoutMasterIdLst>
    <p:handoutMasterId r:id="rId21"/>
  </p:handoutMasterIdLst>
  <p:sldIdLst>
    <p:sldId id="355" r:id="rId2"/>
    <p:sldId id="356" r:id="rId3"/>
    <p:sldId id="380" r:id="rId4"/>
    <p:sldId id="381" r:id="rId5"/>
    <p:sldId id="382" r:id="rId6"/>
    <p:sldId id="384" r:id="rId7"/>
    <p:sldId id="385" r:id="rId8"/>
    <p:sldId id="386" r:id="rId9"/>
    <p:sldId id="387" r:id="rId10"/>
    <p:sldId id="398" r:id="rId11"/>
    <p:sldId id="399" r:id="rId12"/>
    <p:sldId id="400" r:id="rId13"/>
    <p:sldId id="401" r:id="rId14"/>
    <p:sldId id="388" r:id="rId15"/>
    <p:sldId id="389" r:id="rId16"/>
    <p:sldId id="395" r:id="rId17"/>
    <p:sldId id="390" r:id="rId18"/>
    <p:sldId id="358" r:id="rId19"/>
  </p:sldIdLst>
  <p:sldSz cx="12192000" cy="6858000"/>
  <p:notesSz cx="6858000" cy="9144000"/>
  <p:defaultTextStyle>
    <a:defPPr>
      <a:defRPr lang="en-US"/>
    </a:defPPr>
    <a:lvl1pPr marL="0" algn="l" defTabSz="457189" rtl="0" eaLnBrk="1" latinLnBrk="0" hangingPunct="1">
      <a:defRPr sz="1900" kern="1200">
        <a:solidFill>
          <a:schemeClr val="tx1"/>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pple 2"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89"/>
    <a:srgbClr val="003683"/>
    <a:srgbClr val="EF3E40"/>
    <a:srgbClr val="003F88"/>
    <a:srgbClr val="F03534"/>
    <a:srgbClr val="4478AB"/>
    <a:srgbClr val="ED3D3D"/>
    <a:srgbClr val="EE3F3E"/>
    <a:srgbClr val="FDCA02"/>
    <a:srgbClr val="003B8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snapToObjects="1">
      <p:cViewPr varScale="1">
        <p:scale>
          <a:sx n="81" d="100"/>
          <a:sy n="81" d="100"/>
        </p:scale>
        <p:origin x="744" y="48"/>
      </p:cViewPr>
      <p:guideLst>
        <p:guide orient="horz" pos="2160"/>
        <p:guide pos="384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9" d="100"/>
          <a:sy n="59" d="100"/>
        </p:scale>
        <p:origin x="174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28833F3-6894-4446-9DD7-7BF5273401C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EF6AF53-87C6-44D6-8DF0-82D50DF3A34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0AC3275-9D44-403D-A9EB-A3A69884D368}" type="datetimeFigureOut">
              <a:rPr lang="en-US" smtClean="0"/>
              <a:pPr/>
              <a:t>12/29/2021</a:t>
            </a:fld>
            <a:endParaRPr lang="en-US"/>
          </a:p>
        </p:txBody>
      </p:sp>
      <p:sp>
        <p:nvSpPr>
          <p:cNvPr id="4" name="Footer Placeholder 3">
            <a:extLst>
              <a:ext uri="{FF2B5EF4-FFF2-40B4-BE49-F238E27FC236}">
                <a16:creationId xmlns:a16="http://schemas.microsoft.com/office/drawing/2014/main" id="{4A2EFB75-7C7E-4071-8E1E-D75D344B1E5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1A295B7-2BD5-4BB8-9CAC-58DBCA39BE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83D9E9-DEB7-4D51-A02F-CCFF7D723D36}" type="slidenum">
              <a:rPr lang="en-US" smtClean="0"/>
              <a:pPr/>
              <a:t>‹#›</a:t>
            </a:fld>
            <a:endParaRPr lang="en-US"/>
          </a:p>
        </p:txBody>
      </p:sp>
    </p:spTree>
    <p:extLst>
      <p:ext uri="{BB962C8B-B14F-4D97-AF65-F5344CB8AC3E}">
        <p14:creationId xmlns:p14="http://schemas.microsoft.com/office/powerpoint/2010/main" val="23770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0C79F9-0E80-4B59-BFBF-922194FB6FE7}" type="datetimeFigureOut">
              <a:rPr lang="en-US" smtClean="0"/>
              <a:pPr/>
              <a:t>12/29/2021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85012C-24FD-4033-9E4F-17EFABF705B6}" type="slidenum">
              <a:rPr lang="en-US" smtClean="0"/>
              <a:pPr/>
              <a:t>‹#›</a:t>
            </a:fld>
            <a:endParaRPr lang="en-US"/>
          </a:p>
        </p:txBody>
      </p:sp>
    </p:spTree>
    <p:extLst>
      <p:ext uri="{BB962C8B-B14F-4D97-AF65-F5344CB8AC3E}">
        <p14:creationId xmlns:p14="http://schemas.microsoft.com/office/powerpoint/2010/main" val="370994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B65080AC-C60D-4695-B305-1501005DDE0E}"/>
              </a:ext>
            </a:extLst>
          </p:cNvPr>
          <p:cNvSpPr>
            <a:spLocks noGrp="1"/>
          </p:cNvSpPr>
          <p:nvPr>
            <p:ph type="dt" sz="half" idx="10"/>
          </p:nvPr>
        </p:nvSpPr>
        <p:spPr/>
        <p:txBody>
          <a:bodyPr/>
          <a:lstStyle/>
          <a:p>
            <a:fld id="{AD5D2152-08A9-004F-BE32-52A9C6BDFCAD}" type="datetimeFigureOut">
              <a:rPr lang="en-US" smtClean="0"/>
              <a:pPr/>
              <a:t>12/29/2021</a:t>
            </a:fld>
            <a:endParaRPr lang="en-US"/>
          </a:p>
        </p:txBody>
      </p:sp>
      <p:sp>
        <p:nvSpPr>
          <p:cNvPr id="4" name="Footer Placeholder 3">
            <a:extLst>
              <a:ext uri="{FF2B5EF4-FFF2-40B4-BE49-F238E27FC236}">
                <a16:creationId xmlns:a16="http://schemas.microsoft.com/office/drawing/2014/main" id="{79CD6079-B8BA-462C-B4F8-F879949CFE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0D9AAD-96F2-4C0C-A3CC-8F868506BFFC}"/>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3163709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12/29/2021</a:t>
            </a:fld>
            <a:endParaRPr lang="en-US"/>
          </a:p>
        </p:txBody>
      </p:sp>
      <p:sp>
        <p:nvSpPr>
          <p:cNvPr id="4" name="Footer Placeholder 3">
            <a:extLst>
              <a:ext uri="{FF2B5EF4-FFF2-40B4-BE49-F238E27FC236}">
                <a16:creationId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
        <p:nvSpPr>
          <p:cNvPr id="6" name="Title 1">
            <a:extLst>
              <a:ext uri="{FF2B5EF4-FFF2-40B4-BE49-F238E27FC236}">
                <a16:creationId xmlns:a16="http://schemas.microsoft.com/office/drawing/2014/main" id="{BF342DD3-94F2-431A-BF2E-A4BEC5CD7878}"/>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TITLE</a:t>
            </a:r>
          </a:p>
        </p:txBody>
      </p:sp>
    </p:spTree>
    <p:extLst>
      <p:ext uri="{BB962C8B-B14F-4D97-AF65-F5344CB8AC3E}">
        <p14:creationId xmlns:p14="http://schemas.microsoft.com/office/powerpoint/2010/main" val="2387852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5D2152-08A9-004F-BE32-52A9C6BDFCAD}" type="datetimeFigureOut">
              <a:rPr lang="en-US" smtClean="0"/>
              <a:pPr/>
              <a:t>12/29/2021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1023CF-B329-E444-9BAC-9F50F1C2498A}" type="slidenum">
              <a:rPr lang="en-US" smtClean="0"/>
              <a:pPr/>
              <a:t>‹#›</a:t>
            </a:fld>
            <a:endParaRPr lang="en-US"/>
          </a:p>
        </p:txBody>
      </p:sp>
      <p:sp>
        <p:nvSpPr>
          <p:cNvPr id="5" name="Title Placeholder 1">
            <a:extLst>
              <a:ext uri="{FF2B5EF4-FFF2-40B4-BE49-F238E27FC236}">
                <a16:creationId xmlns:a16="http://schemas.microsoft.com/office/drawing/2014/main" id="{7E9BCB5A-9765-46B3-8024-522FDFBD4395}"/>
              </a:ext>
            </a:extLst>
          </p:cNvPr>
          <p:cNvSpPr>
            <a:spLocks noGrp="1"/>
          </p:cNvSpPr>
          <p:nvPr>
            <p:ph type="title"/>
          </p:nvPr>
        </p:nvSpPr>
        <p:spPr>
          <a:xfrm>
            <a:off x="762000" y="4270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6" name="Text Placeholder 2">
            <a:extLst>
              <a:ext uri="{FF2B5EF4-FFF2-40B4-BE49-F238E27FC236}">
                <a16:creationId xmlns:a16="http://schemas.microsoft.com/office/drawing/2014/main" id="{ABC7395B-BA29-4C79-BEEB-EE53CCFC2685}"/>
              </a:ext>
            </a:extLst>
          </p:cNvPr>
          <p:cNvSpPr>
            <a:spLocks noGrp="1"/>
          </p:cNvSpPr>
          <p:nvPr>
            <p:ph idx="1" hasCustomPrompt="1"/>
          </p:nvPr>
        </p:nvSpPr>
        <p:spPr>
          <a:xfrm>
            <a:off x="762000" y="1752601"/>
            <a:ext cx="10972800" cy="4525963"/>
          </a:xfrm>
          <a:prstGeom prst="rect">
            <a:avLst/>
          </a:prstGeom>
        </p:spPr>
        <p:txBody>
          <a:bodyPr vert="horz" lIns="91438" tIns="45719" rIns="91438" bIns="45719" rtlCol="0">
            <a:normAutofit/>
          </a:bodyPr>
          <a:lstStyle>
            <a:lvl1pPr>
              <a:defRPr/>
            </a:lvl1pPr>
          </a:lstStyle>
          <a:p>
            <a:pPr lvl="0"/>
            <a:r>
              <a:rPr lang="en-US" dirty="0"/>
              <a:t>Text</a:t>
            </a:r>
          </a:p>
        </p:txBody>
      </p:sp>
      <p:sp>
        <p:nvSpPr>
          <p:cNvPr id="8" name="Slide Number Placeholder 5">
            <a:extLst>
              <a:ext uri="{FF2B5EF4-FFF2-40B4-BE49-F238E27FC236}">
                <a16:creationId xmlns:a16="http://schemas.microsoft.com/office/drawing/2014/main" id="{6A950C3E-4668-4901-9878-0DF46FD8E602}"/>
              </a:ext>
            </a:extLst>
          </p:cNvPr>
          <p:cNvSpPr txBox="1">
            <a:spLocks/>
          </p:cNvSpPr>
          <p:nvPr userDrawn="1"/>
        </p:nvSpPr>
        <p:spPr>
          <a:xfrm>
            <a:off x="8890000" y="6508752"/>
            <a:ext cx="2844800" cy="365125"/>
          </a:xfrm>
          <a:prstGeom prst="rect">
            <a:avLst/>
          </a:prstGeom>
        </p:spPr>
        <p:txBody>
          <a:bodyPr vert="horz" lIns="91438" tIns="45719" rIns="91438" bIns="45719" rtlCol="0" anchor="ctr"/>
          <a:lstStyle>
            <a:defPPr>
              <a:defRPr lang="en-US"/>
            </a:defPPr>
            <a:lvl1pPr marL="0" algn="r" defTabSz="457189" rtl="0" eaLnBrk="1" latinLnBrk="0" hangingPunct="1">
              <a:defRPr sz="1200" kern="1200">
                <a:solidFill>
                  <a:schemeClr val="tx1">
                    <a:tint val="75000"/>
                  </a:schemeClr>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a:lstStyle>
          <a:p>
            <a:fld id="{EB1023CF-B329-E444-9BAC-9F50F1C2498A}" type="slidenum">
              <a:rPr lang="en-US" smtClean="0"/>
              <a:pPr/>
              <a:t>‹#›</a:t>
            </a:fld>
            <a:endParaRPr lang="en-US"/>
          </a:p>
        </p:txBody>
      </p:sp>
    </p:spTree>
    <p:extLst>
      <p:ext uri="{BB962C8B-B14F-4D97-AF65-F5344CB8AC3E}">
        <p14:creationId xmlns:p14="http://schemas.microsoft.com/office/powerpoint/2010/main" val="3529919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28D82-6440-427D-B2A3-40E4C2EDFA73}"/>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SEPARATOR</a:t>
            </a:r>
          </a:p>
        </p:txBody>
      </p:sp>
      <p:sp>
        <p:nvSpPr>
          <p:cNvPr id="3" name="Date Placeholder 2">
            <a:extLst>
              <a:ext uri="{FF2B5EF4-FFF2-40B4-BE49-F238E27FC236}">
                <a16:creationId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12/29/2021</a:t>
            </a:fld>
            <a:endParaRPr lang="en-US"/>
          </a:p>
        </p:txBody>
      </p:sp>
      <p:sp>
        <p:nvSpPr>
          <p:cNvPr id="4" name="Footer Placeholder 3">
            <a:extLst>
              <a:ext uri="{FF2B5EF4-FFF2-40B4-BE49-F238E27FC236}">
                <a16:creationId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3073720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D5D2152-08A9-004F-BE32-52A9C6BDFCAD}" type="datetimeFigureOut">
              <a:rPr lang="en-US" smtClean="0"/>
              <a:pPr/>
              <a:t>12/29/2021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12811830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38" tIns="45719" rIns="91438" bIns="45719"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2"/>
            <a:ext cx="2844800" cy="365125"/>
          </a:xfrm>
          <a:prstGeom prst="rect">
            <a:avLst/>
          </a:prstGeom>
        </p:spPr>
        <p:txBody>
          <a:bodyPr vert="horz" lIns="91438" tIns="45719" rIns="91438" bIns="45719" rtlCol="0" anchor="ctr"/>
          <a:lstStyle>
            <a:lvl1pPr algn="l">
              <a:defRPr sz="1200">
                <a:solidFill>
                  <a:schemeClr val="tx1">
                    <a:tint val="75000"/>
                  </a:schemeClr>
                </a:solidFill>
              </a:defRPr>
            </a:lvl1pPr>
          </a:lstStyle>
          <a:p>
            <a:fld id="{AD5D2152-08A9-004F-BE32-52A9C6BDFCAD}" type="datetimeFigureOut">
              <a:rPr lang="en-US" smtClean="0"/>
              <a:pPr/>
              <a:t>12/29/2021</a:t>
            </a:fld>
            <a:endParaRPr lang="en-US"/>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38" tIns="45719" rIns="91438" bIns="45719"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38" tIns="45719" rIns="91438" bIns="45719" rtlCol="0" anchor="ctr"/>
          <a:lstStyle>
            <a:lvl1pPr algn="r">
              <a:defRPr sz="1200">
                <a:solidFill>
                  <a:schemeClr val="tx1">
                    <a:tint val="75000"/>
                  </a:schemeClr>
                </a:solidFill>
              </a:defRPr>
            </a:lvl1pPr>
          </a:lstStyle>
          <a:p>
            <a:fld id="{EB1023CF-B329-E444-9BAC-9F50F1C2498A}" type="slidenum">
              <a:rPr lang="en-US" smtClean="0"/>
              <a:pPr/>
              <a:t>‹#›</a:t>
            </a:fld>
            <a:endParaRPr lang="en-US"/>
          </a:p>
        </p:txBody>
      </p:sp>
    </p:spTree>
    <p:extLst>
      <p:ext uri="{BB962C8B-B14F-4D97-AF65-F5344CB8AC3E}">
        <p14:creationId xmlns:p14="http://schemas.microsoft.com/office/powerpoint/2010/main" val="787714065"/>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55" r:id="rId3"/>
    <p:sldLayoutId id="2147483663" r:id="rId4"/>
    <p:sldLayoutId id="2147483650" r:id="rId5"/>
  </p:sldLayoutIdLst>
  <p:txStyles>
    <p:titleStyle>
      <a:lvl1pPr algn="ctr" defTabSz="457189"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457189" rtl="0" eaLnBrk="1" latinLnBrk="0" hangingPunct="1">
        <a:spcBef>
          <a:spcPct val="20000"/>
        </a:spcBef>
        <a:buFont typeface="Arial"/>
        <a:buChar char="•"/>
        <a:defRPr sz="3200" kern="1200">
          <a:solidFill>
            <a:schemeClr val="tx1"/>
          </a:solidFill>
          <a:latin typeface="+mn-lt"/>
          <a:ea typeface="+mn-ea"/>
          <a:cs typeface="+mn-cs"/>
        </a:defRPr>
      </a:lvl1pPr>
      <a:lvl2pPr marL="742932" indent="-285744" algn="l" defTabSz="457189" rtl="0" eaLnBrk="1" latinLnBrk="0" hangingPunct="1">
        <a:spcBef>
          <a:spcPct val="20000"/>
        </a:spcBef>
        <a:buFont typeface="Arial"/>
        <a:buChar char="–"/>
        <a:defRPr sz="2800" kern="1200">
          <a:solidFill>
            <a:schemeClr val="tx1"/>
          </a:solidFill>
          <a:latin typeface="+mn-lt"/>
          <a:ea typeface="+mn-ea"/>
          <a:cs typeface="+mn-cs"/>
        </a:defRPr>
      </a:lvl2pPr>
      <a:lvl3pPr marL="1142971" indent="-228594" algn="l" defTabSz="457189" rtl="0" eaLnBrk="1" latinLnBrk="0" hangingPunct="1">
        <a:spcBef>
          <a:spcPct val="20000"/>
        </a:spcBef>
        <a:buFont typeface="Arial"/>
        <a:buChar char="•"/>
        <a:defRPr sz="2400" kern="1200">
          <a:solidFill>
            <a:schemeClr val="tx1"/>
          </a:solidFill>
          <a:latin typeface="+mn-lt"/>
          <a:ea typeface="+mn-ea"/>
          <a:cs typeface="+mn-cs"/>
        </a:defRPr>
      </a:lvl3pPr>
      <a:lvl4pPr marL="1600160" indent="-228594" algn="l" defTabSz="457189" rtl="0" eaLnBrk="1" latinLnBrk="0" hangingPunct="1">
        <a:spcBef>
          <a:spcPct val="20000"/>
        </a:spcBef>
        <a:buFont typeface="Arial"/>
        <a:buChar char="–"/>
        <a:defRPr sz="2000" kern="1200">
          <a:solidFill>
            <a:schemeClr val="tx1"/>
          </a:solidFill>
          <a:latin typeface="+mn-lt"/>
          <a:ea typeface="+mn-ea"/>
          <a:cs typeface="+mn-cs"/>
        </a:defRPr>
      </a:lvl4pPr>
      <a:lvl5pPr marL="2057349" indent="-228594" algn="l" defTabSz="457189" rtl="0" eaLnBrk="1" latinLnBrk="0" hangingPunct="1">
        <a:spcBef>
          <a:spcPct val="20000"/>
        </a:spcBef>
        <a:buFont typeface="Arial"/>
        <a:buChar char="»"/>
        <a:defRPr sz="20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900" kern="1200">
          <a:solidFill>
            <a:schemeClr val="tx1"/>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hyperlink" Target="https://www.holidify.com/state/uttarakhand/top-destinations-places-to-visit.html" TargetMode="Externa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6953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1E7E6-BA04-43D1-82E1-E290DB6BF905}"/>
              </a:ext>
            </a:extLst>
          </p:cNvPr>
          <p:cNvSpPr>
            <a:spLocks noGrp="1"/>
          </p:cNvSpPr>
          <p:nvPr>
            <p:ph type="title"/>
          </p:nvPr>
        </p:nvSpPr>
        <p:spPr>
          <a:xfrm>
            <a:off x="762000" y="138607"/>
            <a:ext cx="10972800" cy="1143000"/>
          </a:xfrm>
        </p:spPr>
        <p:txBody>
          <a:bodyPr>
            <a:normAutofit/>
          </a:bodyPr>
          <a:lstStyle/>
          <a:p>
            <a:r>
              <a:rPr lang="en-US" b="1" dirty="0"/>
              <a:t>IMPLEMENTATION AND OUTPUT</a:t>
            </a:r>
          </a:p>
        </p:txBody>
      </p:sp>
      <p:pic>
        <p:nvPicPr>
          <p:cNvPr id="5" name="Content Placeholder 4">
            <a:extLst>
              <a:ext uri="{FF2B5EF4-FFF2-40B4-BE49-F238E27FC236}">
                <a16:creationId xmlns:a16="http://schemas.microsoft.com/office/drawing/2014/main" id="{B684BD90-766C-4E70-A1E6-ED01AFC64ED7}"/>
              </a:ext>
            </a:extLst>
          </p:cNvPr>
          <p:cNvPicPr>
            <a:picLocks noGrp="1" noChangeAspect="1"/>
          </p:cNvPicPr>
          <p:nvPr>
            <p:ph idx="1"/>
          </p:nvPr>
        </p:nvPicPr>
        <p:blipFill>
          <a:blip r:embed="rId2"/>
          <a:stretch>
            <a:fillRect/>
          </a:stretch>
        </p:blipFill>
        <p:spPr>
          <a:xfrm>
            <a:off x="609600" y="1036510"/>
            <a:ext cx="10972800" cy="4874096"/>
          </a:xfrm>
        </p:spPr>
      </p:pic>
    </p:spTree>
    <p:extLst>
      <p:ext uri="{BB962C8B-B14F-4D97-AF65-F5344CB8AC3E}">
        <p14:creationId xmlns:p14="http://schemas.microsoft.com/office/powerpoint/2010/main" val="21032247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80059F9-A3C4-4B32-A986-13D4FE64FD80}"/>
              </a:ext>
            </a:extLst>
          </p:cNvPr>
          <p:cNvPicPr>
            <a:picLocks noGrp="1" noChangeAspect="1"/>
          </p:cNvPicPr>
          <p:nvPr>
            <p:ph idx="1"/>
          </p:nvPr>
        </p:nvPicPr>
        <p:blipFill>
          <a:blip r:embed="rId2"/>
          <a:stretch>
            <a:fillRect/>
          </a:stretch>
        </p:blipFill>
        <p:spPr>
          <a:xfrm>
            <a:off x="609600" y="408413"/>
            <a:ext cx="10972800" cy="5511619"/>
          </a:xfrm>
        </p:spPr>
      </p:pic>
    </p:spTree>
    <p:extLst>
      <p:ext uri="{BB962C8B-B14F-4D97-AF65-F5344CB8AC3E}">
        <p14:creationId xmlns:p14="http://schemas.microsoft.com/office/powerpoint/2010/main" val="3026931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038D595-08C9-403A-8824-FB67E1173F1A}"/>
              </a:ext>
            </a:extLst>
          </p:cNvPr>
          <p:cNvPicPr>
            <a:picLocks noGrp="1" noChangeAspect="1"/>
          </p:cNvPicPr>
          <p:nvPr>
            <p:ph idx="1"/>
          </p:nvPr>
        </p:nvPicPr>
        <p:blipFill>
          <a:blip r:embed="rId2"/>
          <a:stretch>
            <a:fillRect/>
          </a:stretch>
        </p:blipFill>
        <p:spPr>
          <a:xfrm>
            <a:off x="609600" y="385084"/>
            <a:ext cx="10972800" cy="5497242"/>
          </a:xfrm>
        </p:spPr>
      </p:pic>
    </p:spTree>
    <p:extLst>
      <p:ext uri="{BB962C8B-B14F-4D97-AF65-F5344CB8AC3E}">
        <p14:creationId xmlns:p14="http://schemas.microsoft.com/office/powerpoint/2010/main" val="7375940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170EFEC-1C45-49D7-8566-FE4388566200}"/>
              </a:ext>
            </a:extLst>
          </p:cNvPr>
          <p:cNvPicPr>
            <a:picLocks noGrp="1" noChangeAspect="1"/>
          </p:cNvPicPr>
          <p:nvPr>
            <p:ph idx="1"/>
          </p:nvPr>
        </p:nvPicPr>
        <p:blipFill>
          <a:blip r:embed="rId2"/>
          <a:stretch>
            <a:fillRect/>
          </a:stretch>
        </p:blipFill>
        <p:spPr>
          <a:xfrm>
            <a:off x="762000" y="435189"/>
            <a:ext cx="10972800" cy="4240506"/>
          </a:xfrm>
        </p:spPr>
      </p:pic>
    </p:spTree>
    <p:extLst>
      <p:ext uri="{BB962C8B-B14F-4D97-AF65-F5344CB8AC3E}">
        <p14:creationId xmlns:p14="http://schemas.microsoft.com/office/powerpoint/2010/main" val="20500138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BF626-D701-4065-9040-ACB4BB357034}"/>
              </a:ext>
            </a:extLst>
          </p:cNvPr>
          <p:cNvSpPr>
            <a:spLocks noGrp="1"/>
          </p:cNvSpPr>
          <p:nvPr>
            <p:ph type="title"/>
          </p:nvPr>
        </p:nvSpPr>
        <p:spPr>
          <a:xfrm>
            <a:off x="780660" y="401314"/>
            <a:ext cx="10972800" cy="1143000"/>
          </a:xfrm>
        </p:spPr>
        <p:txBody>
          <a:bodyPr/>
          <a:lstStyle/>
          <a:p>
            <a:r>
              <a:rPr lang="en-US" b="1" dirty="0"/>
              <a:t>RESULT AND DISCUSSIONS</a:t>
            </a:r>
            <a:endParaRPr lang="en-IN" b="1" dirty="0"/>
          </a:p>
        </p:txBody>
      </p:sp>
      <p:sp>
        <p:nvSpPr>
          <p:cNvPr id="3" name="Content Placeholder 2">
            <a:extLst>
              <a:ext uri="{FF2B5EF4-FFF2-40B4-BE49-F238E27FC236}">
                <a16:creationId xmlns:a16="http://schemas.microsoft.com/office/drawing/2014/main" id="{894D90D7-3E84-4A41-8233-C8FE34799A17}"/>
              </a:ext>
            </a:extLst>
          </p:cNvPr>
          <p:cNvSpPr>
            <a:spLocks noGrp="1"/>
          </p:cNvSpPr>
          <p:nvPr>
            <p:ph idx="1"/>
          </p:nvPr>
        </p:nvSpPr>
        <p:spPr>
          <a:xfrm>
            <a:off x="438539" y="1280790"/>
            <a:ext cx="8582913" cy="5175896"/>
          </a:xfrm>
        </p:spPr>
        <p:txBody>
          <a:bodyPr>
            <a:noAutofit/>
          </a:bodyPr>
          <a:lstStyle/>
          <a:p>
            <a:pPr marL="0" lvl="0" indent="0" algn="just">
              <a:lnSpc>
                <a:spcPct val="115000"/>
              </a:lnSpc>
              <a:buNone/>
            </a:pPr>
            <a:r>
              <a:rPr lang="en-US" sz="2400" dirty="0">
                <a:solidFill>
                  <a:srgbClr val="222222"/>
                </a:solidFill>
                <a:ea typeface="Times New Roman" panose="02020603050405020304" pitchFamily="18" charset="0"/>
                <a:cs typeface="Times New Roman" panose="02020603050405020304" pitchFamily="18" charset="0"/>
              </a:rPr>
              <a:t>After the analysis of the State Excursion Planner, we can deduce that the result retrieved from the algorithm will be very efficient and can ease and minimize the daily problems Travellers face. </a:t>
            </a:r>
          </a:p>
          <a:p>
            <a:pPr marL="0" lvl="0" indent="0" algn="just">
              <a:lnSpc>
                <a:spcPct val="115000"/>
              </a:lnSpc>
              <a:buNone/>
            </a:pPr>
            <a:r>
              <a:rPr lang="en-US" sz="2400" b="1" dirty="0">
                <a:solidFill>
                  <a:srgbClr val="222222"/>
                </a:solidFill>
                <a:effectLst/>
                <a:ea typeface="Times New Roman" panose="02020603050405020304" pitchFamily="18" charset="0"/>
                <a:cs typeface="Times New Roman" panose="02020603050405020304" pitchFamily="18" charset="0"/>
              </a:rPr>
              <a:t>1.   </a:t>
            </a:r>
            <a:r>
              <a:rPr lang="en-US" sz="2400" b="1" u="sng" dirty="0">
                <a:solidFill>
                  <a:srgbClr val="222222"/>
                </a:solidFill>
                <a:effectLst/>
                <a:ea typeface="Times New Roman" panose="02020603050405020304" pitchFamily="18" charset="0"/>
                <a:cs typeface="Times New Roman" panose="02020603050405020304" pitchFamily="18" charset="0"/>
              </a:rPr>
              <a:t>Time saver</a:t>
            </a:r>
            <a:r>
              <a:rPr lang="en-US" sz="2400" dirty="0">
                <a:solidFill>
                  <a:srgbClr val="222222"/>
                </a:solidFill>
                <a:effectLst/>
                <a:ea typeface="Times New Roman" panose="02020603050405020304" pitchFamily="18" charset="0"/>
                <a:cs typeface="Times New Roman" panose="02020603050405020304" pitchFamily="18" charset="0"/>
              </a:rPr>
              <a:t>:</a:t>
            </a:r>
            <a:endParaRPr lang="en-IN" sz="2400" dirty="0">
              <a:effectLst/>
              <a:ea typeface="Times New Roman" panose="02020603050405020304" pitchFamily="18" charset="0"/>
              <a:cs typeface="Times New Roman" panose="02020603050405020304" pitchFamily="18" charset="0"/>
            </a:endParaRPr>
          </a:p>
          <a:p>
            <a:pPr algn="just">
              <a:lnSpc>
                <a:spcPct val="115000"/>
              </a:lnSpc>
            </a:pPr>
            <a:r>
              <a:rPr lang="en-US" sz="2400" dirty="0">
                <a:solidFill>
                  <a:srgbClr val="222222"/>
                </a:solidFill>
                <a:effectLst/>
                <a:ea typeface="Times New Roman" panose="02020603050405020304" pitchFamily="18" charset="0"/>
                <a:cs typeface="Times New Roman" panose="02020603050405020304" pitchFamily="18" charset="0"/>
              </a:rPr>
              <a:t>Providing Travellers with the optimal option for their journey</a:t>
            </a:r>
            <a:r>
              <a:rPr lang="en-US" sz="2400" dirty="0">
                <a:solidFill>
                  <a:srgbClr val="222222"/>
                </a:solidFill>
                <a:ea typeface="Times New Roman" panose="02020603050405020304" pitchFamily="18" charset="0"/>
                <a:cs typeface="Times New Roman" panose="02020603050405020304" pitchFamily="18" charset="0"/>
              </a:rPr>
              <a:t>. </a:t>
            </a:r>
            <a:endParaRPr lang="en-IN" sz="2400" dirty="0">
              <a:effectLst/>
              <a:ea typeface="Times New Roman" panose="02020603050405020304" pitchFamily="18" charset="0"/>
              <a:cs typeface="Times New Roman" panose="02020603050405020304" pitchFamily="18" charset="0"/>
            </a:endParaRPr>
          </a:p>
          <a:p>
            <a:pPr marL="0" lvl="0" indent="0" algn="just">
              <a:lnSpc>
                <a:spcPct val="115000"/>
              </a:lnSpc>
              <a:buNone/>
            </a:pPr>
            <a:r>
              <a:rPr lang="en-US" sz="2400" b="1" dirty="0">
                <a:solidFill>
                  <a:srgbClr val="222222"/>
                </a:solidFill>
                <a:effectLst/>
                <a:ea typeface="Times New Roman" panose="02020603050405020304" pitchFamily="18" charset="0"/>
                <a:cs typeface="Times New Roman" panose="02020603050405020304" pitchFamily="18" charset="0"/>
              </a:rPr>
              <a:t>2.   </a:t>
            </a:r>
            <a:r>
              <a:rPr lang="en-US" sz="2400" b="1" u="sng" dirty="0">
                <a:solidFill>
                  <a:srgbClr val="222222"/>
                </a:solidFill>
                <a:effectLst/>
                <a:ea typeface="Times New Roman" panose="02020603050405020304" pitchFamily="18" charset="0"/>
                <a:cs typeface="Times New Roman" panose="02020603050405020304" pitchFamily="18" charset="0"/>
              </a:rPr>
              <a:t>Minimizes Fuel Cost and Vehicle Maintenance Expenses:</a:t>
            </a:r>
            <a:endParaRPr lang="en-IN" sz="2400" b="1" u="sng" dirty="0">
              <a:effectLst/>
              <a:ea typeface="Times New Roman" panose="02020603050405020304" pitchFamily="18" charset="0"/>
              <a:cs typeface="Times New Roman" panose="02020603050405020304" pitchFamily="18" charset="0"/>
            </a:endParaRPr>
          </a:p>
          <a:p>
            <a:pPr algn="just"/>
            <a:r>
              <a:rPr lang="en-US" sz="2400" dirty="0">
                <a:solidFill>
                  <a:srgbClr val="222222"/>
                </a:solidFill>
                <a:effectLst/>
                <a:ea typeface="Times New Roman" panose="02020603050405020304" pitchFamily="18" charset="0"/>
                <a:cs typeface="Times New Roman" panose="02020603050405020304" pitchFamily="18" charset="0"/>
              </a:rPr>
              <a:t>Fuel consumption can be reduced by using highway miles instead of surface streets with stop and starts, and by using an algorithm rather than guessing to identify the most efficient route. As result, there is less wear and tear on the vehicle, as well as cheaper fuel expenses.</a:t>
            </a:r>
          </a:p>
          <a:p>
            <a:pPr algn="just">
              <a:lnSpc>
                <a:spcPct val="115000"/>
              </a:lnSpc>
            </a:pPr>
            <a:endParaRPr lang="en-IN" sz="2400" dirty="0">
              <a:effectLst/>
              <a:ea typeface="Times New Roman" panose="02020603050405020304" pitchFamily="18" charset="0"/>
              <a:cs typeface="Times New Roman" panose="02020603050405020304" pitchFamily="18" charset="0"/>
            </a:endParaRPr>
          </a:p>
          <a:p>
            <a:pPr marL="0" indent="0" algn="just">
              <a:lnSpc>
                <a:spcPct val="115000"/>
              </a:lnSpc>
              <a:buNone/>
            </a:pPr>
            <a:endParaRPr lang="en-IN" sz="2400" dirty="0">
              <a:effectLst/>
              <a:latin typeface="Times" panose="02020603050405020304" pitchFamily="18" charset="0"/>
              <a:ea typeface="Times New Roman" panose="02020603050405020304" pitchFamily="18" charset="0"/>
              <a:cs typeface="Times New Roman" panose="02020603050405020304" pitchFamily="18" charset="0"/>
            </a:endParaRPr>
          </a:p>
          <a:p>
            <a:endParaRPr lang="en-IN" sz="2400" dirty="0"/>
          </a:p>
        </p:txBody>
      </p:sp>
      <p:pic>
        <p:nvPicPr>
          <p:cNvPr id="4" name="Picture 3">
            <a:extLst>
              <a:ext uri="{FF2B5EF4-FFF2-40B4-BE49-F238E27FC236}">
                <a16:creationId xmlns:a16="http://schemas.microsoft.com/office/drawing/2014/main" id="{27980DB0-B0E0-4966-94D7-5176BF2B6512}"/>
              </a:ext>
            </a:extLst>
          </p:cNvPr>
          <p:cNvPicPr>
            <a:picLocks noChangeAspect="1"/>
          </p:cNvPicPr>
          <p:nvPr/>
        </p:nvPicPr>
        <p:blipFill>
          <a:blip r:embed="rId2"/>
          <a:stretch>
            <a:fillRect/>
          </a:stretch>
        </p:blipFill>
        <p:spPr>
          <a:xfrm>
            <a:off x="9325461" y="2300774"/>
            <a:ext cx="2409339" cy="1716833"/>
          </a:xfrm>
          <a:prstGeom prst="rect">
            <a:avLst/>
          </a:prstGeom>
        </p:spPr>
      </p:pic>
      <p:pic>
        <p:nvPicPr>
          <p:cNvPr id="5" name="Picture 4">
            <a:extLst>
              <a:ext uri="{FF2B5EF4-FFF2-40B4-BE49-F238E27FC236}">
                <a16:creationId xmlns:a16="http://schemas.microsoft.com/office/drawing/2014/main" id="{CF1F9A07-40BF-42CD-B3F0-B1A67BF81236}"/>
              </a:ext>
            </a:extLst>
          </p:cNvPr>
          <p:cNvPicPr>
            <a:picLocks noChangeAspect="1"/>
          </p:cNvPicPr>
          <p:nvPr/>
        </p:nvPicPr>
        <p:blipFill>
          <a:blip r:embed="rId3"/>
          <a:stretch>
            <a:fillRect/>
          </a:stretch>
        </p:blipFill>
        <p:spPr>
          <a:xfrm>
            <a:off x="9115667" y="4378486"/>
            <a:ext cx="2828925" cy="1590675"/>
          </a:xfrm>
          <a:prstGeom prst="rect">
            <a:avLst/>
          </a:prstGeom>
        </p:spPr>
      </p:pic>
    </p:spTree>
    <p:extLst>
      <p:ext uri="{BB962C8B-B14F-4D97-AF65-F5344CB8AC3E}">
        <p14:creationId xmlns:p14="http://schemas.microsoft.com/office/powerpoint/2010/main" val="38772233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22C8-2021-44A7-B6FB-52BF2E811B5C}"/>
              </a:ext>
            </a:extLst>
          </p:cNvPr>
          <p:cNvSpPr>
            <a:spLocks noGrp="1"/>
          </p:cNvSpPr>
          <p:nvPr>
            <p:ph type="title"/>
          </p:nvPr>
        </p:nvSpPr>
        <p:spPr/>
        <p:txBody>
          <a:bodyPr/>
          <a:lstStyle/>
          <a:p>
            <a:r>
              <a:rPr lang="en-US" b="1" dirty="0"/>
              <a:t>CONCLUSION AND FUTURE SCOPE</a:t>
            </a:r>
            <a:endParaRPr lang="en-IN" b="1" dirty="0"/>
          </a:p>
        </p:txBody>
      </p:sp>
      <p:sp>
        <p:nvSpPr>
          <p:cNvPr id="3" name="Content Placeholder 2">
            <a:extLst>
              <a:ext uri="{FF2B5EF4-FFF2-40B4-BE49-F238E27FC236}">
                <a16:creationId xmlns:a16="http://schemas.microsoft.com/office/drawing/2014/main" id="{FD802FB5-3D75-4C6B-B82D-1BE920F1493A}"/>
              </a:ext>
            </a:extLst>
          </p:cNvPr>
          <p:cNvSpPr>
            <a:spLocks noGrp="1"/>
          </p:cNvSpPr>
          <p:nvPr>
            <p:ph idx="1"/>
          </p:nvPr>
        </p:nvSpPr>
        <p:spPr/>
        <p:txBody>
          <a:bodyPr/>
          <a:lstStyle/>
          <a:p>
            <a:r>
              <a:rPr lang="en-US" sz="2800" dirty="0">
                <a:effectLst/>
                <a:ea typeface="Times New Roman" panose="02020603050405020304" pitchFamily="18" charset="0"/>
                <a:cs typeface="Times New Roman" panose="02020603050405020304" pitchFamily="18" charset="0"/>
              </a:rPr>
              <a:t>Tourist guides, planners, and businessmen who want to increase the quality and equity of their general trip guide would be the primary benefactors. By using this to schedule tours, you can save up to 80% on planning time and significantly on fuels and driver pay, resulting in better tour experiences.</a:t>
            </a:r>
            <a:endParaRPr lang="en-IN" sz="2800" dirty="0">
              <a:effectLst/>
              <a:ea typeface="Times New Roman" panose="02020603050405020304" pitchFamily="18" charset="0"/>
              <a:cs typeface="Times New Roman" panose="02020603050405020304" pitchFamily="18" charset="0"/>
            </a:endParaRPr>
          </a:p>
          <a:p>
            <a:r>
              <a:rPr lang="en-US" sz="2800" dirty="0">
                <a:effectLst/>
                <a:ea typeface="Times New Roman" panose="02020603050405020304" pitchFamily="18" charset="0"/>
              </a:rPr>
              <a:t>Over the projected period of 2020-2025, the route optimization software market is expected to develop at a CAGR of 10.9 percent.  </a:t>
            </a:r>
            <a:r>
              <a:rPr lang="en-US" sz="2800" dirty="0">
                <a:effectLst/>
                <a:ea typeface="Times New Roman" panose="02020603050405020304" pitchFamily="18" charset="0"/>
                <a:cs typeface="Times New Roman" panose="02020603050405020304" pitchFamily="18" charset="0"/>
              </a:rPr>
              <a:t>With automated multi-stop route planning capability,  State Excursion Planner route helps travellers fulfill their planning in less time and removes manual hours of preparation.</a:t>
            </a:r>
            <a:endParaRPr lang="en-IN" sz="2800" dirty="0">
              <a:effectLst/>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3177906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630B8E8-1EE5-49F6-8BFA-D13D588A0A87}"/>
              </a:ext>
            </a:extLst>
          </p:cNvPr>
          <p:cNvSpPr>
            <a:spLocks noGrp="1"/>
          </p:cNvSpPr>
          <p:nvPr>
            <p:ph idx="1"/>
          </p:nvPr>
        </p:nvSpPr>
        <p:spPr>
          <a:xfrm>
            <a:off x="609600" y="688911"/>
            <a:ext cx="10972800" cy="5805195"/>
          </a:xfrm>
        </p:spPr>
        <p:txBody>
          <a:bodyPr>
            <a:normAutofit fontScale="92500" lnSpcReduction="20000"/>
          </a:bodyPr>
          <a:lstStyle/>
          <a:p>
            <a:pPr>
              <a:buFont typeface="Wingdings" panose="05000000000000000000" pitchFamily="2" charset="2"/>
              <a:buChar char="Ø"/>
            </a:pPr>
            <a:r>
              <a:rPr lang="en-US" b="1" u="sng" dirty="0"/>
              <a:t>APPLICATION OF THE PROJECT</a:t>
            </a:r>
            <a:r>
              <a:rPr lang="en-US" b="1" dirty="0"/>
              <a:t>:</a:t>
            </a:r>
          </a:p>
          <a:p>
            <a:r>
              <a:rPr lang="en-US" dirty="0">
                <a:ea typeface="Times New Roman" panose="02020603050405020304" pitchFamily="18" charset="0"/>
                <a:cs typeface="Times New Roman" panose="02020603050405020304" pitchFamily="18" charset="0"/>
              </a:rPr>
              <a:t>The State Excursion Planner is easy to use hence can be helpful for each and everyone who wishes to travel and explore new places.</a:t>
            </a:r>
            <a:endParaRPr lang="en-US" dirty="0">
              <a:effectLst/>
              <a:ea typeface="Times New Roman" panose="02020603050405020304" pitchFamily="18" charset="0"/>
              <a:cs typeface="Times New Roman" panose="02020603050405020304" pitchFamily="18" charset="0"/>
            </a:endParaRPr>
          </a:p>
          <a:p>
            <a:r>
              <a:rPr lang="en-US" dirty="0">
                <a:effectLst/>
                <a:ea typeface="Times New Roman" panose="02020603050405020304" pitchFamily="18" charset="0"/>
                <a:cs typeface="Times New Roman" panose="02020603050405020304" pitchFamily="18" charset="0"/>
              </a:rPr>
              <a:t>It can be used by travellers to find the best path for their trip without asking around from local people which would save a lot of their route planning time.</a:t>
            </a:r>
          </a:p>
          <a:p>
            <a:r>
              <a:rPr lang="en-US" dirty="0">
                <a:ea typeface="Times New Roman" panose="02020603050405020304" pitchFamily="18" charset="0"/>
                <a:cs typeface="Times New Roman" panose="02020603050405020304" pitchFamily="18" charset="0"/>
              </a:rPr>
              <a:t>It can be used by Tourist Management Systems and tourist guides, and they can modify it accordingly to show their visitors the approximate distance, time and money they would require for their trip.</a:t>
            </a:r>
          </a:p>
          <a:p>
            <a:r>
              <a:rPr lang="en-US" dirty="0">
                <a:ea typeface="Times New Roman" panose="02020603050405020304" pitchFamily="18" charset="0"/>
                <a:cs typeface="Times New Roman" panose="02020603050405020304" pitchFamily="18" charset="0"/>
              </a:rPr>
              <a:t>It can also be used by businessmen to plan their business trips in the best way possible that saves their time and travel expenditure.</a:t>
            </a:r>
          </a:p>
          <a:p>
            <a:r>
              <a:rPr lang="en-US" dirty="0">
                <a:ea typeface="Times New Roman" panose="02020603050405020304" pitchFamily="18" charset="0"/>
                <a:cs typeface="Times New Roman" panose="02020603050405020304" pitchFamily="18" charset="0"/>
              </a:rPr>
              <a:t>The travellers can also modify the destinations easily according to their needs.</a:t>
            </a:r>
          </a:p>
          <a:p>
            <a:endParaRPr lang="en-IN" dirty="0">
              <a:effectLst/>
              <a:latin typeface="Times" panose="02020603050405020304" pitchFamily="18" charset="0"/>
              <a:ea typeface="Times New Roman" panose="02020603050405020304" pitchFamily="18" charset="0"/>
              <a:cs typeface="Times New Roman" panose="02020603050405020304" pitchFamily="18" charset="0"/>
            </a:endParaRPr>
          </a:p>
          <a:p>
            <a:endParaRPr lang="en-IN" sz="3200" dirty="0">
              <a:effectLst/>
              <a:ea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b="1" dirty="0"/>
          </a:p>
          <a:p>
            <a:pPr marL="0" indent="0">
              <a:buNone/>
            </a:pPr>
            <a:endParaRPr lang="en-US" b="1" dirty="0"/>
          </a:p>
          <a:p>
            <a:endParaRPr lang="en-IN" b="1" dirty="0"/>
          </a:p>
          <a:p>
            <a:endParaRPr lang="en-US" dirty="0"/>
          </a:p>
        </p:txBody>
      </p:sp>
    </p:spTree>
    <p:extLst>
      <p:ext uri="{BB962C8B-B14F-4D97-AF65-F5344CB8AC3E}">
        <p14:creationId xmlns:p14="http://schemas.microsoft.com/office/powerpoint/2010/main" val="39460358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58DF2-17B2-451C-8A21-F7E87D3F4765}"/>
              </a:ext>
            </a:extLst>
          </p:cNvPr>
          <p:cNvSpPr>
            <a:spLocks noGrp="1"/>
          </p:cNvSpPr>
          <p:nvPr>
            <p:ph type="title"/>
          </p:nvPr>
        </p:nvSpPr>
        <p:spPr/>
        <p:txBody>
          <a:bodyPr/>
          <a:lstStyle/>
          <a:p>
            <a:r>
              <a:rPr lang="en-US" b="1" dirty="0"/>
              <a:t>REFERENCES</a:t>
            </a:r>
            <a:endParaRPr lang="en-IN" b="1" dirty="0"/>
          </a:p>
        </p:txBody>
      </p:sp>
      <p:sp>
        <p:nvSpPr>
          <p:cNvPr id="3" name="Content Placeholder 2">
            <a:extLst>
              <a:ext uri="{FF2B5EF4-FFF2-40B4-BE49-F238E27FC236}">
                <a16:creationId xmlns:a16="http://schemas.microsoft.com/office/drawing/2014/main" id="{9D9A91CE-F86E-451D-BB5C-24C2C6C0B740}"/>
              </a:ext>
            </a:extLst>
          </p:cNvPr>
          <p:cNvSpPr>
            <a:spLocks noGrp="1"/>
          </p:cNvSpPr>
          <p:nvPr>
            <p:ph idx="1"/>
          </p:nvPr>
        </p:nvSpPr>
        <p:spPr>
          <a:xfrm>
            <a:off x="762000" y="1578681"/>
            <a:ext cx="10972800" cy="4525963"/>
          </a:xfrm>
        </p:spPr>
        <p:txBody>
          <a:bodyPr>
            <a:normAutofit fontScale="62500" lnSpcReduction="20000"/>
          </a:bodyPr>
          <a:lstStyle/>
          <a:p>
            <a:pPr algn="just">
              <a:lnSpc>
                <a:spcPct val="115000"/>
              </a:lnSpc>
            </a:pPr>
            <a:r>
              <a:rPr lang="en-US" sz="3500" dirty="0" err="1">
                <a:solidFill>
                  <a:srgbClr val="222222"/>
                </a:solidFill>
                <a:effectLst/>
                <a:ea typeface="Times New Roman" panose="02020603050405020304" pitchFamily="18" charset="0"/>
              </a:rPr>
              <a:t>Lenstra</a:t>
            </a:r>
            <a:r>
              <a:rPr lang="en-US" sz="3500" dirty="0">
                <a:solidFill>
                  <a:srgbClr val="222222"/>
                </a:solidFill>
                <a:effectLst/>
                <a:ea typeface="Times New Roman" panose="02020603050405020304" pitchFamily="18" charset="0"/>
              </a:rPr>
              <a:t>, J. K., &amp; Kan, A. R. (1975). Some simple applications of the travelling salesman problem. Journal of the Operational Research Society, 26(4), 717-733. </a:t>
            </a:r>
            <a:endParaRPr lang="en-IN" sz="3500" dirty="0">
              <a:effectLst/>
              <a:ea typeface="Times New Roman" panose="02020603050405020304" pitchFamily="18" charset="0"/>
            </a:endParaRPr>
          </a:p>
          <a:p>
            <a:pPr algn="just">
              <a:lnSpc>
                <a:spcPct val="115000"/>
              </a:lnSpc>
            </a:pPr>
            <a:r>
              <a:rPr lang="en-US" sz="3500" dirty="0">
                <a:solidFill>
                  <a:srgbClr val="222222"/>
                </a:solidFill>
                <a:effectLst/>
                <a:ea typeface="Times New Roman" panose="02020603050405020304" pitchFamily="18" charset="0"/>
              </a:rPr>
              <a:t>Rai, K., Madan, L., &amp; Anand, K. (2014). Research paper on travelling salesman problem and it’s solution using genetic algorithm. International Journal of Innovative Research in Technology, 1(11), 103-114. </a:t>
            </a:r>
            <a:endParaRPr lang="en-IN" sz="3500" dirty="0">
              <a:effectLst/>
              <a:ea typeface="Times New Roman" panose="02020603050405020304" pitchFamily="18" charset="0"/>
            </a:endParaRPr>
          </a:p>
          <a:p>
            <a:pPr algn="just">
              <a:lnSpc>
                <a:spcPct val="115000"/>
              </a:lnSpc>
            </a:pPr>
            <a:r>
              <a:rPr lang="en-US" sz="3500" dirty="0">
                <a:solidFill>
                  <a:srgbClr val="222222"/>
                </a:solidFill>
                <a:effectLst/>
                <a:ea typeface="Times New Roman" panose="02020603050405020304" pitchFamily="18" charset="0"/>
              </a:rPr>
              <a:t>Lai, F., </a:t>
            </a:r>
            <a:r>
              <a:rPr lang="en-US" sz="3500" dirty="0" err="1">
                <a:solidFill>
                  <a:srgbClr val="222222"/>
                </a:solidFill>
                <a:effectLst/>
                <a:ea typeface="Times New Roman" panose="02020603050405020304" pitchFamily="18" charset="0"/>
              </a:rPr>
              <a:t>Szczecinski</a:t>
            </a:r>
            <a:r>
              <a:rPr lang="en-US" sz="3500" dirty="0">
                <a:solidFill>
                  <a:srgbClr val="222222"/>
                </a:solidFill>
                <a:effectLst/>
                <a:ea typeface="Times New Roman" panose="02020603050405020304" pitchFamily="18" charset="0"/>
              </a:rPr>
              <a:t>, M., So, W., &amp; Fernandez, M. Improving Operations with Route Optimization. </a:t>
            </a:r>
          </a:p>
          <a:p>
            <a:pPr algn="just">
              <a:lnSpc>
                <a:spcPct val="115000"/>
              </a:lnSpc>
            </a:pPr>
            <a:r>
              <a:rPr lang="en-US" sz="3500" dirty="0">
                <a:solidFill>
                  <a:srgbClr val="222222"/>
                </a:solidFill>
                <a:effectLst/>
                <a:ea typeface="Times New Roman" panose="02020603050405020304" pitchFamily="18" charset="0"/>
              </a:rPr>
              <a:t>Held, M., &amp; Karp, R. M. (1962). A dynamic programming approach to sequencing problems. Journal of the Society for Industrial and Applied mathematics, 10(1), 196-210.</a:t>
            </a:r>
            <a:endParaRPr lang="en-IN" sz="3500" dirty="0">
              <a:effectLst/>
              <a:ea typeface="Times New Roman" panose="02020603050405020304" pitchFamily="18" charset="0"/>
            </a:endParaRPr>
          </a:p>
          <a:p>
            <a:pPr algn="just">
              <a:lnSpc>
                <a:spcPct val="115000"/>
              </a:lnSpc>
            </a:pPr>
            <a:r>
              <a:rPr lang="en-US" sz="3500" dirty="0" err="1">
                <a:solidFill>
                  <a:srgbClr val="222222"/>
                </a:solidFill>
                <a:effectLst/>
                <a:ea typeface="Times New Roman" panose="02020603050405020304" pitchFamily="18" charset="0"/>
              </a:rPr>
              <a:t>Karkory</a:t>
            </a:r>
            <a:r>
              <a:rPr lang="en-US" sz="3500" dirty="0">
                <a:solidFill>
                  <a:srgbClr val="222222"/>
                </a:solidFill>
                <a:effectLst/>
                <a:ea typeface="Times New Roman" panose="02020603050405020304" pitchFamily="18" charset="0"/>
              </a:rPr>
              <a:t>, F. A., &amp; </a:t>
            </a:r>
            <a:r>
              <a:rPr lang="en-US" sz="3500" dirty="0" err="1">
                <a:solidFill>
                  <a:srgbClr val="222222"/>
                </a:solidFill>
                <a:effectLst/>
                <a:ea typeface="Times New Roman" panose="02020603050405020304" pitchFamily="18" charset="0"/>
              </a:rPr>
              <a:t>Abudlamola</a:t>
            </a:r>
            <a:r>
              <a:rPr lang="en-US" sz="3500" dirty="0">
                <a:solidFill>
                  <a:srgbClr val="222222"/>
                </a:solidFill>
                <a:effectLst/>
                <a:ea typeface="Times New Roman" panose="02020603050405020304" pitchFamily="18" charset="0"/>
              </a:rPr>
              <a:t>, A. A. (2013). Implementation of heuristics for solving travelling salesman problem using nearest </a:t>
            </a:r>
            <a:r>
              <a:rPr lang="en-US" sz="3500" dirty="0" err="1">
                <a:solidFill>
                  <a:srgbClr val="222222"/>
                </a:solidFill>
                <a:effectLst/>
                <a:ea typeface="Times New Roman" panose="02020603050405020304" pitchFamily="18" charset="0"/>
              </a:rPr>
              <a:t>neighbour</a:t>
            </a:r>
            <a:r>
              <a:rPr lang="en-US" sz="3500" dirty="0">
                <a:solidFill>
                  <a:srgbClr val="222222"/>
                </a:solidFill>
                <a:effectLst/>
                <a:ea typeface="Times New Roman" panose="02020603050405020304" pitchFamily="18" charset="0"/>
              </a:rPr>
              <a:t> and minimum spanning tree algorithms. International Journal of Computer and Information Engineering, 7(10), 1524-1534.</a:t>
            </a:r>
            <a:endParaRPr lang="en-IN" sz="3500" dirty="0">
              <a:effectLst/>
              <a:ea typeface="Times New Roman" panose="02020603050405020304" pitchFamily="18" charset="0"/>
            </a:endParaRPr>
          </a:p>
          <a:p>
            <a:pPr algn="just">
              <a:lnSpc>
                <a:spcPct val="115000"/>
              </a:lnSpc>
            </a:pPr>
            <a:endParaRPr lang="en-IN" sz="3500" dirty="0">
              <a:effectLst/>
              <a:ea typeface="Times New Roman" panose="02020603050405020304" pitchFamily="18" charset="0"/>
            </a:endParaRPr>
          </a:p>
          <a:p>
            <a:endParaRPr lang="en-IN" dirty="0"/>
          </a:p>
        </p:txBody>
      </p:sp>
    </p:spTree>
    <p:extLst>
      <p:ext uri="{BB962C8B-B14F-4D97-AF65-F5344CB8AC3E}">
        <p14:creationId xmlns:p14="http://schemas.microsoft.com/office/powerpoint/2010/main" val="24547408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3120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F7A0E-301F-433F-A66A-D8416CCD3AAF}"/>
              </a:ext>
            </a:extLst>
          </p:cNvPr>
          <p:cNvSpPr>
            <a:spLocks noGrp="1"/>
          </p:cNvSpPr>
          <p:nvPr>
            <p:ph type="title"/>
          </p:nvPr>
        </p:nvSpPr>
        <p:spPr>
          <a:xfrm rot="10800000" flipV="1">
            <a:off x="-169333" y="391886"/>
            <a:ext cx="12192000" cy="1455575"/>
          </a:xfrm>
        </p:spPr>
        <p:txBody>
          <a:bodyPr>
            <a:normAutofit fontScale="90000"/>
          </a:bodyPr>
          <a:lstStyle/>
          <a:p>
            <a:br>
              <a:rPr lang="en-US" b="1" u="sng" dirty="0">
                <a:solidFill>
                  <a:schemeClr val="tx1"/>
                </a:solidFill>
              </a:rPr>
            </a:br>
            <a:br>
              <a:rPr lang="en-US" b="1" u="sng" dirty="0">
                <a:solidFill>
                  <a:schemeClr val="tx1"/>
                </a:solidFill>
              </a:rPr>
            </a:br>
            <a:r>
              <a:rPr lang="en-US" sz="4000" b="1" u="sng" dirty="0">
                <a:solidFill>
                  <a:schemeClr val="tx1"/>
                </a:solidFill>
                <a:latin typeface="Times New Roman" pitchFamily="18" charset="0"/>
                <a:cs typeface="Times New Roman" pitchFamily="18" charset="0"/>
              </a:rPr>
              <a:t>Minor Project – I</a:t>
            </a:r>
            <a:br>
              <a:rPr lang="en-US" sz="4000" b="1" u="sng" dirty="0">
                <a:solidFill>
                  <a:schemeClr val="tx1"/>
                </a:solidFill>
                <a:latin typeface="Times New Roman" pitchFamily="18" charset="0"/>
                <a:cs typeface="Times New Roman" pitchFamily="18" charset="0"/>
              </a:rPr>
            </a:br>
            <a:br>
              <a:rPr lang="en-US" sz="4000" b="1" u="sng" dirty="0">
                <a:solidFill>
                  <a:schemeClr val="tx1"/>
                </a:solidFill>
                <a:latin typeface="Times New Roman" pitchFamily="18" charset="0"/>
                <a:cs typeface="Times New Roman" pitchFamily="18" charset="0"/>
              </a:rPr>
            </a:br>
            <a:r>
              <a:rPr lang="en-US" sz="2400" b="1" dirty="0">
                <a:solidFill>
                  <a:schemeClr val="tx1"/>
                </a:solidFill>
                <a:latin typeface="Arial Black" panose="020B0A04020102020204" pitchFamily="34" charset="0"/>
                <a:cs typeface="Times New Roman" pitchFamily="18" charset="0"/>
              </a:rPr>
              <a:t>THE</a:t>
            </a:r>
            <a:r>
              <a:rPr lang="en-US" sz="4000" b="1" dirty="0">
                <a:solidFill>
                  <a:schemeClr val="tx1"/>
                </a:solidFill>
                <a:latin typeface="Times New Roman" pitchFamily="18" charset="0"/>
                <a:cs typeface="Times New Roman" pitchFamily="18" charset="0"/>
              </a:rPr>
              <a:t> </a:t>
            </a:r>
            <a:r>
              <a:rPr lang="en-US" sz="2400" dirty="0">
                <a:solidFill>
                  <a:schemeClr val="tx1"/>
                </a:solidFill>
                <a:latin typeface="Arial Black" panose="020B0A04020102020204" pitchFamily="34" charset="0"/>
              </a:rPr>
              <a:t>STATE EXCURSION PLANNER</a:t>
            </a:r>
            <a:endParaRPr lang="en-US" sz="2200" dirty="0">
              <a:solidFill>
                <a:schemeClr val="tx1"/>
              </a:solidFill>
              <a:latin typeface="Arial Black" panose="020B0A04020102020204" pitchFamily="34" charset="0"/>
            </a:endParaRPr>
          </a:p>
        </p:txBody>
      </p:sp>
      <p:graphicFrame>
        <p:nvGraphicFramePr>
          <p:cNvPr id="7" name="Content Placeholder 7"/>
          <p:cNvGraphicFramePr>
            <a:graphicFrameLocks/>
          </p:cNvGraphicFramePr>
          <p:nvPr>
            <p:extLst>
              <p:ext uri="{D42A27DB-BD31-4B8C-83A1-F6EECF244321}">
                <p14:modId xmlns:p14="http://schemas.microsoft.com/office/powerpoint/2010/main" val="3304728726"/>
              </p:ext>
            </p:extLst>
          </p:nvPr>
        </p:nvGraphicFramePr>
        <p:xfrm>
          <a:off x="1914901" y="2910556"/>
          <a:ext cx="8555720" cy="2285275"/>
        </p:xfrm>
        <a:graphic>
          <a:graphicData uri="http://schemas.openxmlformats.org/drawingml/2006/table">
            <a:tbl>
              <a:tblPr firstRow="1" bandRow="1">
                <a:tableStyleId>{912C8C85-51F0-491E-9774-3900AFEF0FD7}</a:tableStyleId>
              </a:tblPr>
              <a:tblGrid>
                <a:gridCol w="2138930">
                  <a:extLst>
                    <a:ext uri="{9D8B030D-6E8A-4147-A177-3AD203B41FA5}">
                      <a16:colId xmlns:a16="http://schemas.microsoft.com/office/drawing/2014/main" val="20000"/>
                    </a:ext>
                  </a:extLst>
                </a:gridCol>
                <a:gridCol w="2138930">
                  <a:extLst>
                    <a:ext uri="{9D8B030D-6E8A-4147-A177-3AD203B41FA5}">
                      <a16:colId xmlns:a16="http://schemas.microsoft.com/office/drawing/2014/main" val="20001"/>
                    </a:ext>
                  </a:extLst>
                </a:gridCol>
                <a:gridCol w="2138930">
                  <a:extLst>
                    <a:ext uri="{9D8B030D-6E8A-4147-A177-3AD203B41FA5}">
                      <a16:colId xmlns:a16="http://schemas.microsoft.com/office/drawing/2014/main" val="20002"/>
                    </a:ext>
                  </a:extLst>
                </a:gridCol>
                <a:gridCol w="2138930">
                  <a:extLst>
                    <a:ext uri="{9D8B030D-6E8A-4147-A177-3AD203B41FA5}">
                      <a16:colId xmlns:a16="http://schemas.microsoft.com/office/drawing/2014/main" val="20003"/>
                    </a:ext>
                  </a:extLst>
                </a:gridCol>
              </a:tblGrid>
              <a:tr h="704101">
                <a:tc>
                  <a:txBody>
                    <a:bodyPr/>
                    <a:lstStyle/>
                    <a:p>
                      <a:pPr algn="ctr"/>
                      <a:r>
                        <a:rPr lang="en-IN" dirty="0"/>
                        <a:t>MEMBER’S NAME</a:t>
                      </a:r>
                      <a:endParaRPr lang="en-US" dirty="0"/>
                    </a:p>
                  </a:txBody>
                  <a:tcPr/>
                </a:tc>
                <a:tc>
                  <a:txBody>
                    <a:bodyPr/>
                    <a:lstStyle/>
                    <a:p>
                      <a:pPr algn="ctr"/>
                      <a:r>
                        <a:rPr lang="en-IN" dirty="0"/>
                        <a:t>ROLL NUMBER</a:t>
                      </a:r>
                      <a:endParaRPr lang="en-US" dirty="0"/>
                    </a:p>
                  </a:txBody>
                  <a:tcPr/>
                </a:tc>
                <a:tc>
                  <a:txBody>
                    <a:bodyPr/>
                    <a:lstStyle/>
                    <a:p>
                      <a:pPr algn="ctr"/>
                      <a:r>
                        <a:rPr lang="en-IN" dirty="0"/>
                        <a:t>SAP ID</a:t>
                      </a:r>
                      <a:endParaRPr lang="en-US" dirty="0"/>
                    </a:p>
                  </a:txBody>
                  <a:tcPr/>
                </a:tc>
                <a:tc>
                  <a:txBody>
                    <a:bodyPr/>
                    <a:lstStyle/>
                    <a:p>
                      <a:pPr algn="ctr"/>
                      <a:r>
                        <a:rPr lang="en-IN" dirty="0"/>
                        <a:t>BRANCH</a:t>
                      </a:r>
                      <a:endParaRPr lang="en-US" dirty="0"/>
                    </a:p>
                  </a:txBody>
                  <a:tcPr/>
                </a:tc>
                <a:extLst>
                  <a:ext uri="{0D108BD9-81ED-4DB2-BD59-A6C34878D82A}">
                    <a16:rowId xmlns:a16="http://schemas.microsoft.com/office/drawing/2014/main" val="10000"/>
                  </a:ext>
                </a:extLst>
              </a:tr>
              <a:tr h="378845">
                <a:tc>
                  <a:txBody>
                    <a:bodyPr/>
                    <a:lstStyle/>
                    <a:p>
                      <a:pPr algn="ctr"/>
                      <a:r>
                        <a:rPr lang="en-US" dirty="0"/>
                        <a:t>Bhoomika Singh</a:t>
                      </a:r>
                    </a:p>
                  </a:txBody>
                  <a:tcPr/>
                </a:tc>
                <a:tc>
                  <a:txBody>
                    <a:bodyPr/>
                    <a:lstStyle/>
                    <a:p>
                      <a:pPr algn="ctr"/>
                      <a:r>
                        <a:rPr lang="en-US" dirty="0"/>
                        <a:t>R172219018</a:t>
                      </a:r>
                    </a:p>
                  </a:txBody>
                  <a:tcPr/>
                </a:tc>
                <a:tc>
                  <a:txBody>
                    <a:bodyPr/>
                    <a:lstStyle/>
                    <a:p>
                      <a:pPr algn="ctr"/>
                      <a:r>
                        <a:rPr lang="en-US" dirty="0"/>
                        <a:t>500077419</a:t>
                      </a:r>
                    </a:p>
                  </a:txBody>
                  <a:tcPr/>
                </a:tc>
                <a:tc>
                  <a:txBody>
                    <a:bodyPr/>
                    <a:lstStyle/>
                    <a:p>
                      <a:pPr algn="ctr"/>
                      <a:r>
                        <a:rPr lang="en-US" dirty="0"/>
                        <a:t>CSE - Big Data</a:t>
                      </a:r>
                    </a:p>
                  </a:txBody>
                  <a:tcPr/>
                </a:tc>
                <a:extLst>
                  <a:ext uri="{0D108BD9-81ED-4DB2-BD59-A6C34878D82A}">
                    <a16:rowId xmlns:a16="http://schemas.microsoft.com/office/drawing/2014/main" val="1904748153"/>
                  </a:ext>
                </a:extLst>
              </a:tr>
              <a:tr h="400058">
                <a:tc>
                  <a:txBody>
                    <a:bodyPr/>
                    <a:lstStyle/>
                    <a:p>
                      <a:pPr algn="l"/>
                      <a:r>
                        <a:rPr lang="en-US" dirty="0" err="1"/>
                        <a:t>Mohd</a:t>
                      </a:r>
                      <a:r>
                        <a:rPr lang="en-US" dirty="0"/>
                        <a:t> </a:t>
                      </a:r>
                      <a:r>
                        <a:rPr lang="en-US" dirty="0" err="1"/>
                        <a:t>Ahzam</a:t>
                      </a:r>
                      <a:r>
                        <a:rPr lang="en-US" dirty="0"/>
                        <a:t> Ausaf</a:t>
                      </a:r>
                    </a:p>
                  </a:txBody>
                  <a:tcPr/>
                </a:tc>
                <a:tc>
                  <a:txBody>
                    <a:bodyPr/>
                    <a:lstStyle/>
                    <a:p>
                      <a:pPr algn="ctr"/>
                      <a:r>
                        <a:rPr lang="en-US" dirty="0"/>
                        <a:t>R172219035</a:t>
                      </a:r>
                    </a:p>
                  </a:txBody>
                  <a:tcPr/>
                </a:tc>
                <a:tc>
                  <a:txBody>
                    <a:bodyPr/>
                    <a:lstStyle/>
                    <a:p>
                      <a:pPr algn="ctr"/>
                      <a:r>
                        <a:rPr lang="en-US" dirty="0"/>
                        <a:t>500077188</a:t>
                      </a:r>
                    </a:p>
                  </a:txBody>
                  <a:tcPr/>
                </a:tc>
                <a:tc>
                  <a:txBody>
                    <a:bodyPr/>
                    <a:lstStyle/>
                    <a:p>
                      <a:pPr algn="ctr"/>
                      <a:r>
                        <a:rPr lang="en-US" dirty="0"/>
                        <a:t>CSE - Big Data</a:t>
                      </a:r>
                    </a:p>
                  </a:txBody>
                  <a:tcPr/>
                </a:tc>
                <a:extLst>
                  <a:ext uri="{0D108BD9-81ED-4DB2-BD59-A6C34878D82A}">
                    <a16:rowId xmlns:a16="http://schemas.microsoft.com/office/drawing/2014/main" val="10001"/>
                  </a:ext>
                </a:extLst>
              </a:tr>
              <a:tr h="400058">
                <a:tc>
                  <a:txBody>
                    <a:bodyPr/>
                    <a:lstStyle/>
                    <a:p>
                      <a:pPr algn="ctr"/>
                      <a:r>
                        <a:rPr lang="en-US" dirty="0" err="1"/>
                        <a:t>Prabhjot</a:t>
                      </a:r>
                      <a:r>
                        <a:rPr lang="en-US" dirty="0"/>
                        <a:t> Singh</a:t>
                      </a:r>
                    </a:p>
                  </a:txBody>
                  <a:tcPr/>
                </a:tc>
                <a:tc>
                  <a:txBody>
                    <a:bodyPr/>
                    <a:lstStyle/>
                    <a:p>
                      <a:pPr algn="ctr"/>
                      <a:r>
                        <a:rPr lang="en-US" dirty="0"/>
                        <a:t>R172219039</a:t>
                      </a:r>
                    </a:p>
                  </a:txBody>
                  <a:tcPr/>
                </a:tc>
                <a:tc>
                  <a:txBody>
                    <a:bodyPr/>
                    <a:lstStyle/>
                    <a:p>
                      <a:pPr algn="ctr"/>
                      <a:r>
                        <a:rPr lang="en-US" dirty="0"/>
                        <a:t>500077450</a:t>
                      </a:r>
                    </a:p>
                  </a:txBody>
                  <a:tcPr/>
                </a:tc>
                <a:tc>
                  <a:txBody>
                    <a:bodyPr/>
                    <a:lstStyle/>
                    <a:p>
                      <a:pPr algn="ctr"/>
                      <a:r>
                        <a:rPr lang="en-US" dirty="0"/>
                        <a:t>CSE - Big Data</a:t>
                      </a:r>
                    </a:p>
                  </a:txBody>
                  <a:tcPr/>
                </a:tc>
                <a:extLst>
                  <a:ext uri="{0D108BD9-81ED-4DB2-BD59-A6C34878D82A}">
                    <a16:rowId xmlns:a16="http://schemas.microsoft.com/office/drawing/2014/main" val="10002"/>
                  </a:ext>
                </a:extLst>
              </a:tr>
              <a:tr h="400058">
                <a:tc>
                  <a:txBody>
                    <a:bodyPr/>
                    <a:lstStyle/>
                    <a:p>
                      <a:pPr algn="ctr"/>
                      <a:r>
                        <a:rPr lang="en-US" dirty="0"/>
                        <a:t>Shruti Sharma</a:t>
                      </a:r>
                    </a:p>
                  </a:txBody>
                  <a:tcPr/>
                </a:tc>
                <a:tc>
                  <a:txBody>
                    <a:bodyPr/>
                    <a:lstStyle/>
                    <a:p>
                      <a:pPr algn="ctr"/>
                      <a:r>
                        <a:rPr lang="en-US" dirty="0"/>
                        <a:t>R172129053</a:t>
                      </a:r>
                    </a:p>
                  </a:txBody>
                  <a:tcPr/>
                </a:tc>
                <a:tc>
                  <a:txBody>
                    <a:bodyPr/>
                    <a:lstStyle/>
                    <a:p>
                      <a:pPr algn="ctr"/>
                      <a:r>
                        <a:rPr lang="en-US" dirty="0"/>
                        <a:t>500077183</a:t>
                      </a:r>
                    </a:p>
                  </a:txBody>
                  <a:tcPr/>
                </a:tc>
                <a:tc>
                  <a:txBody>
                    <a:bodyPr/>
                    <a:lstStyle/>
                    <a:p>
                      <a:pPr algn="ctr"/>
                      <a:r>
                        <a:rPr lang="en-US" dirty="0"/>
                        <a:t>CSE - Big Data</a:t>
                      </a:r>
                    </a:p>
                  </a:txBody>
                  <a:tcPr/>
                </a:tc>
                <a:extLst>
                  <a:ext uri="{0D108BD9-81ED-4DB2-BD59-A6C34878D82A}">
                    <a16:rowId xmlns:a16="http://schemas.microsoft.com/office/drawing/2014/main" val="10003"/>
                  </a:ext>
                </a:extLst>
              </a:tr>
            </a:tbl>
          </a:graphicData>
        </a:graphic>
      </p:graphicFrame>
      <p:sp>
        <p:nvSpPr>
          <p:cNvPr id="8" name="Rectangle 7"/>
          <p:cNvSpPr/>
          <p:nvPr/>
        </p:nvSpPr>
        <p:spPr>
          <a:xfrm>
            <a:off x="3048000" y="5751093"/>
            <a:ext cx="6096000" cy="1015663"/>
          </a:xfrm>
          <a:prstGeom prst="rect">
            <a:avLst/>
          </a:prstGeom>
        </p:spPr>
        <p:txBody>
          <a:bodyPr>
            <a:spAutoFit/>
          </a:bodyPr>
          <a:lstStyle/>
          <a:p>
            <a:pPr algn="ctr"/>
            <a:r>
              <a:rPr lang="en-US" sz="2000" b="1" u="sng" dirty="0"/>
              <a:t>Under the guidance of:</a:t>
            </a:r>
          </a:p>
          <a:p>
            <a:pPr algn="ctr"/>
            <a:r>
              <a:rPr lang="en-US" sz="2000" b="1" u="sng" dirty="0"/>
              <a:t>Dr. Virender </a:t>
            </a:r>
            <a:r>
              <a:rPr lang="en-US" sz="2000" b="1" u="sng" dirty="0" err="1"/>
              <a:t>Kadyan</a:t>
            </a:r>
            <a:endParaRPr lang="en-US" sz="2000" b="1" u="sng" dirty="0"/>
          </a:p>
          <a:p>
            <a:pPr algn="ctr"/>
            <a:endParaRPr lang="en-US" sz="2000" u="sng" dirty="0"/>
          </a:p>
        </p:txBody>
      </p:sp>
    </p:spTree>
    <p:extLst>
      <p:ext uri="{BB962C8B-B14F-4D97-AF65-F5344CB8AC3E}">
        <p14:creationId xmlns:p14="http://schemas.microsoft.com/office/powerpoint/2010/main" val="3860673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latin typeface="Times New Roman" pitchFamily="18" charset="0"/>
                <a:cs typeface="Times New Roman" pitchFamily="18" charset="0"/>
              </a:rPr>
              <a:t>CONTENTS</a:t>
            </a:r>
            <a:endParaRPr lang="en-US" b="1" u="sng" dirty="0">
              <a:latin typeface="Times New Roman" pitchFamily="18" charset="0"/>
              <a:cs typeface="Times New Roman" pitchFamily="18" charset="0"/>
            </a:endParaRPr>
          </a:p>
        </p:txBody>
      </p:sp>
      <p:sp>
        <p:nvSpPr>
          <p:cNvPr id="3" name="Content Placeholder 2"/>
          <p:cNvSpPr>
            <a:spLocks noGrp="1"/>
          </p:cNvSpPr>
          <p:nvPr>
            <p:ph idx="1"/>
          </p:nvPr>
        </p:nvSpPr>
        <p:spPr>
          <a:xfrm>
            <a:off x="762000" y="1570039"/>
            <a:ext cx="10294776" cy="4708525"/>
          </a:xfrm>
        </p:spPr>
        <p:txBody>
          <a:bodyPr>
            <a:normAutofit/>
          </a:bodyPr>
          <a:lstStyle/>
          <a:p>
            <a:pPr algn="just"/>
            <a:r>
              <a:rPr lang="en-US" sz="2400" b="1" dirty="0"/>
              <a:t>Introduction</a:t>
            </a:r>
          </a:p>
          <a:p>
            <a:pPr algn="just"/>
            <a:r>
              <a:rPr lang="en-IN" sz="2400" b="1" dirty="0"/>
              <a:t>Literature Review</a:t>
            </a:r>
            <a:endParaRPr lang="en-US" sz="2400" b="1" dirty="0"/>
          </a:p>
          <a:p>
            <a:pPr algn="just"/>
            <a:r>
              <a:rPr lang="en-US" sz="2400" b="1" dirty="0"/>
              <a:t>Problem Statement</a:t>
            </a:r>
          </a:p>
          <a:p>
            <a:pPr algn="just"/>
            <a:r>
              <a:rPr lang="en-US" sz="2400" b="1" dirty="0"/>
              <a:t>Objective</a:t>
            </a:r>
          </a:p>
          <a:p>
            <a:pPr algn="just"/>
            <a:r>
              <a:rPr lang="en-US" sz="2400" b="1" dirty="0"/>
              <a:t>Methodology   </a:t>
            </a:r>
          </a:p>
          <a:p>
            <a:pPr algn="just"/>
            <a:r>
              <a:rPr lang="en-US" sz="2400" b="1" dirty="0"/>
              <a:t>Implementation and Output                                                 </a:t>
            </a:r>
          </a:p>
          <a:p>
            <a:pPr algn="just"/>
            <a:r>
              <a:rPr lang="en-US" sz="2400" b="1" dirty="0"/>
              <a:t>Result and Discussion</a:t>
            </a:r>
          </a:p>
          <a:p>
            <a:pPr algn="just"/>
            <a:r>
              <a:rPr lang="en-US" sz="2400" b="1" dirty="0"/>
              <a:t>Conclusion and future scope , Application of the project                                                                                      </a:t>
            </a:r>
          </a:p>
          <a:p>
            <a:pPr algn="just"/>
            <a:r>
              <a:rPr lang="en-US" sz="2400" b="1" dirty="0"/>
              <a:t>References </a:t>
            </a:r>
            <a:r>
              <a:rPr lang="en-US" sz="2400" dirty="0"/>
              <a:t>   </a:t>
            </a:r>
          </a:p>
        </p:txBody>
      </p:sp>
    </p:spTree>
    <p:extLst>
      <p:ext uri="{BB962C8B-B14F-4D97-AF65-F5344CB8AC3E}">
        <p14:creationId xmlns:p14="http://schemas.microsoft.com/office/powerpoint/2010/main" val="3421529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59971-A0A2-413B-910B-A87A62A45DFA}"/>
              </a:ext>
            </a:extLst>
          </p:cNvPr>
          <p:cNvSpPr>
            <a:spLocks noGrp="1"/>
          </p:cNvSpPr>
          <p:nvPr>
            <p:ph type="title"/>
          </p:nvPr>
        </p:nvSpPr>
        <p:spPr>
          <a:xfrm>
            <a:off x="762000" y="475861"/>
            <a:ext cx="10972800" cy="1147666"/>
          </a:xfrm>
        </p:spPr>
        <p:txBody>
          <a:bodyPr>
            <a:normAutofit/>
          </a:bodyPr>
          <a:lstStyle/>
          <a:p>
            <a:r>
              <a:rPr lang="en-US" sz="4000" b="1" dirty="0">
                <a:cs typeface="Aharoni" panose="02010803020104030203" pitchFamily="2" charset="-79"/>
              </a:rPr>
              <a:t>INTRODUCTION</a:t>
            </a:r>
          </a:p>
        </p:txBody>
      </p:sp>
      <p:sp>
        <p:nvSpPr>
          <p:cNvPr id="3" name="Content Placeholder 2">
            <a:extLst>
              <a:ext uri="{FF2B5EF4-FFF2-40B4-BE49-F238E27FC236}">
                <a16:creationId xmlns:a16="http://schemas.microsoft.com/office/drawing/2014/main" id="{24C752B5-CCDD-4C56-A590-D6C3221FD9BE}"/>
              </a:ext>
            </a:extLst>
          </p:cNvPr>
          <p:cNvSpPr>
            <a:spLocks noGrp="1"/>
          </p:cNvSpPr>
          <p:nvPr>
            <p:ph idx="1"/>
          </p:nvPr>
        </p:nvSpPr>
        <p:spPr>
          <a:xfrm>
            <a:off x="609600" y="1967206"/>
            <a:ext cx="10972800" cy="4181668"/>
          </a:xfrm>
        </p:spPr>
        <p:txBody>
          <a:bodyPr>
            <a:normAutofit lnSpcReduction="10000"/>
          </a:bodyPr>
          <a:lstStyle/>
          <a:p>
            <a:r>
              <a:rPr lang="en-US" dirty="0"/>
              <a:t>The goal of the STATE EXCURSION PLANNER is to give tourists the most efficient and optimal path possible, thus, saving the travelling time.</a:t>
            </a:r>
          </a:p>
          <a:p>
            <a:r>
              <a:rPr lang="en-US" dirty="0"/>
              <a:t>The algorithm starts with the user selecting the journey's starting location, and then moves on to the next spot closest to the starting place. </a:t>
            </a:r>
          </a:p>
          <a:p>
            <a:r>
              <a:rPr lang="en-US" dirty="0"/>
              <a:t>This iterative loop continues until all of the nodes have been covered and then ends when it returns to the start point.</a:t>
            </a:r>
          </a:p>
        </p:txBody>
      </p:sp>
    </p:spTree>
    <p:extLst>
      <p:ext uri="{BB962C8B-B14F-4D97-AF65-F5344CB8AC3E}">
        <p14:creationId xmlns:p14="http://schemas.microsoft.com/office/powerpoint/2010/main" val="3854159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6FC130-D16D-48E3-9901-5C525EA8A46F}"/>
              </a:ext>
            </a:extLst>
          </p:cNvPr>
          <p:cNvSpPr>
            <a:spLocks noGrp="1"/>
          </p:cNvSpPr>
          <p:nvPr>
            <p:ph idx="1"/>
          </p:nvPr>
        </p:nvSpPr>
        <p:spPr>
          <a:xfrm>
            <a:off x="627931" y="1473055"/>
            <a:ext cx="5265906" cy="4027251"/>
          </a:xfrm>
        </p:spPr>
        <p:txBody>
          <a:bodyPr>
            <a:normAutofit/>
          </a:bodyPr>
          <a:lstStyle/>
          <a:p>
            <a:r>
              <a:rPr lang="en-US" dirty="0"/>
              <a:t>Tourists wanting to explore the beautiful tourist attractions are the primary target group for this project. </a:t>
            </a:r>
          </a:p>
          <a:p>
            <a:r>
              <a:rPr lang="en-US" dirty="0"/>
              <a:t>By using this to schedule tours, you can save up to 80% on planning time.</a:t>
            </a:r>
          </a:p>
          <a:p>
            <a:endParaRPr lang="en-US" dirty="0"/>
          </a:p>
        </p:txBody>
      </p:sp>
      <p:pic>
        <p:nvPicPr>
          <p:cNvPr id="4" name="Picture 3">
            <a:extLst>
              <a:ext uri="{FF2B5EF4-FFF2-40B4-BE49-F238E27FC236}">
                <a16:creationId xmlns:a16="http://schemas.microsoft.com/office/drawing/2014/main" id="{84D02056-DF54-42A4-A87C-6DA1DB5610D3}"/>
              </a:ext>
            </a:extLst>
          </p:cNvPr>
          <p:cNvPicPr>
            <a:picLocks noChangeAspect="1"/>
          </p:cNvPicPr>
          <p:nvPr/>
        </p:nvPicPr>
        <p:blipFill>
          <a:blip r:embed="rId2"/>
          <a:stretch>
            <a:fillRect/>
          </a:stretch>
        </p:blipFill>
        <p:spPr>
          <a:xfrm>
            <a:off x="6391471" y="1662938"/>
            <a:ext cx="5421086" cy="3532123"/>
          </a:xfrm>
          <a:prstGeom prst="rect">
            <a:avLst/>
          </a:prstGeom>
        </p:spPr>
      </p:pic>
    </p:spTree>
    <p:extLst>
      <p:ext uri="{BB962C8B-B14F-4D97-AF65-F5344CB8AC3E}">
        <p14:creationId xmlns:p14="http://schemas.microsoft.com/office/powerpoint/2010/main" val="2302342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0DA27-67A2-401A-9258-8CEFD85315FE}"/>
              </a:ext>
            </a:extLst>
          </p:cNvPr>
          <p:cNvSpPr>
            <a:spLocks noGrp="1"/>
          </p:cNvSpPr>
          <p:nvPr>
            <p:ph type="title"/>
          </p:nvPr>
        </p:nvSpPr>
        <p:spPr/>
        <p:txBody>
          <a:bodyPr>
            <a:normAutofit/>
          </a:bodyPr>
          <a:lstStyle/>
          <a:p>
            <a:r>
              <a:rPr lang="en-US" b="1" dirty="0"/>
              <a:t>LITERATURE REVIEW</a:t>
            </a:r>
            <a:endParaRPr lang="en-IN" b="1" dirty="0"/>
          </a:p>
        </p:txBody>
      </p:sp>
      <p:sp>
        <p:nvSpPr>
          <p:cNvPr id="3" name="Content Placeholder 2">
            <a:extLst>
              <a:ext uri="{FF2B5EF4-FFF2-40B4-BE49-F238E27FC236}">
                <a16:creationId xmlns:a16="http://schemas.microsoft.com/office/drawing/2014/main" id="{6A15E062-8C5F-4BF8-90DA-62E1142D7956}"/>
              </a:ext>
            </a:extLst>
          </p:cNvPr>
          <p:cNvSpPr>
            <a:spLocks noGrp="1"/>
          </p:cNvSpPr>
          <p:nvPr>
            <p:ph idx="1"/>
          </p:nvPr>
        </p:nvSpPr>
        <p:spPr>
          <a:xfrm>
            <a:off x="354563" y="1418253"/>
            <a:ext cx="11513975" cy="4021494"/>
          </a:xfrm>
        </p:spPr>
        <p:txBody>
          <a:bodyPr>
            <a:noAutofit/>
          </a:bodyPr>
          <a:lstStyle/>
          <a:p>
            <a:pPr lvl="0" algn="just">
              <a:lnSpc>
                <a:spcPct val="115000"/>
              </a:lnSpc>
              <a:buFont typeface="Wingdings" panose="05000000000000000000" pitchFamily="2" charset="2"/>
              <a:buChar char="Ø"/>
            </a:pPr>
            <a:r>
              <a:rPr lang="en-US" dirty="0">
                <a:effectLst/>
                <a:ea typeface="Times New Roman" panose="02020603050405020304" pitchFamily="18" charset="0"/>
              </a:rPr>
              <a:t>The study of various TSP-solving algorithms. </a:t>
            </a:r>
            <a:endParaRPr lang="en-IN" dirty="0">
              <a:effectLst/>
              <a:ea typeface="Times New Roman" panose="02020603050405020304" pitchFamily="18" charset="0"/>
            </a:endParaRPr>
          </a:p>
          <a:p>
            <a:pPr lvl="0" algn="just">
              <a:lnSpc>
                <a:spcPct val="115000"/>
              </a:lnSpc>
              <a:buFont typeface="Wingdings" panose="05000000000000000000" pitchFamily="2" charset="2"/>
              <a:buChar char="Ø"/>
            </a:pPr>
            <a:r>
              <a:rPr lang="en-US" dirty="0">
                <a:effectLst/>
                <a:ea typeface="Times New Roman" panose="02020603050405020304" pitchFamily="18" charset="0"/>
              </a:rPr>
              <a:t>Discussion of recommended technique and selection of the most suitable algorithm for our use case.</a:t>
            </a:r>
            <a:endParaRPr lang="en-IN" dirty="0">
              <a:effectLst/>
              <a:ea typeface="Times New Roman" panose="02020603050405020304" pitchFamily="18" charset="0"/>
            </a:endParaRPr>
          </a:p>
          <a:p>
            <a:pPr lvl="0" algn="just">
              <a:lnSpc>
                <a:spcPct val="115000"/>
              </a:lnSpc>
              <a:buFont typeface="Wingdings" panose="05000000000000000000" pitchFamily="2" charset="2"/>
              <a:buChar char="Ø"/>
            </a:pPr>
            <a:r>
              <a:rPr lang="en-US" dirty="0">
                <a:effectLst/>
                <a:ea typeface="Times New Roman" panose="02020603050405020304" pitchFamily="18" charset="0"/>
              </a:rPr>
              <a:t>Identifying the most popular tourist attractions in Uttarakhand and select the top fourteen to be included in our list of recommendations.</a:t>
            </a:r>
            <a:endParaRPr lang="en-IN" dirty="0">
              <a:effectLst/>
              <a:ea typeface="Times New Roman" panose="02020603050405020304" pitchFamily="18" charset="0"/>
            </a:endParaRPr>
          </a:p>
          <a:p>
            <a:pPr marL="0" indent="0" algn="just">
              <a:lnSpc>
                <a:spcPct val="115000"/>
              </a:lnSpc>
              <a:buNone/>
            </a:pPr>
            <a:r>
              <a:rPr lang="en-US" sz="2000" b="1" dirty="0">
                <a:effectLst/>
                <a:ea typeface="Times New Roman" panose="02020603050405020304" pitchFamily="18" charset="0"/>
              </a:rPr>
              <a:t>Reference</a:t>
            </a:r>
            <a:r>
              <a:rPr lang="en-US" sz="2000" dirty="0">
                <a:effectLst/>
                <a:ea typeface="Times New Roman" panose="02020603050405020304" pitchFamily="18" charset="0"/>
              </a:rPr>
              <a:t>: </a:t>
            </a:r>
            <a:r>
              <a:rPr lang="en-US" sz="2000" u="sng" dirty="0">
                <a:solidFill>
                  <a:srgbClr val="0000FF"/>
                </a:solidFill>
                <a:effectLst/>
                <a:ea typeface="Times New Roman" panose="02020603050405020304" pitchFamily="18" charset="0"/>
                <a:hlinkClick r:id="rId2"/>
              </a:rPr>
              <a:t>https://www.holidify.com/state/uttarakhand/top-destinations-places-to-visit.html</a:t>
            </a:r>
            <a:endParaRPr lang="en-IN" sz="2000" dirty="0">
              <a:effectLst/>
              <a:ea typeface="Times New Roman" panose="02020603050405020304" pitchFamily="18" charset="0"/>
            </a:endParaRPr>
          </a:p>
        </p:txBody>
      </p:sp>
    </p:spTree>
    <p:extLst>
      <p:ext uri="{BB962C8B-B14F-4D97-AF65-F5344CB8AC3E}">
        <p14:creationId xmlns:p14="http://schemas.microsoft.com/office/powerpoint/2010/main" val="33830878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B8043-1EC2-490C-9ACC-5A0281B921E7}"/>
              </a:ext>
            </a:extLst>
          </p:cNvPr>
          <p:cNvSpPr>
            <a:spLocks noGrp="1"/>
          </p:cNvSpPr>
          <p:nvPr>
            <p:ph type="title"/>
          </p:nvPr>
        </p:nvSpPr>
        <p:spPr>
          <a:xfrm>
            <a:off x="762000" y="195943"/>
            <a:ext cx="10972800" cy="1091681"/>
          </a:xfrm>
        </p:spPr>
        <p:txBody>
          <a:bodyPr/>
          <a:lstStyle/>
          <a:p>
            <a:r>
              <a:rPr lang="en-US" b="1" dirty="0"/>
              <a:t>PROBLEM STATEMENT</a:t>
            </a:r>
            <a:endParaRPr lang="en-IN" b="1" dirty="0"/>
          </a:p>
        </p:txBody>
      </p:sp>
      <p:sp>
        <p:nvSpPr>
          <p:cNvPr id="3" name="Content Placeholder 2">
            <a:extLst>
              <a:ext uri="{FF2B5EF4-FFF2-40B4-BE49-F238E27FC236}">
                <a16:creationId xmlns:a16="http://schemas.microsoft.com/office/drawing/2014/main" id="{5EFDB64D-8E8F-4244-9670-ABA70ED6230B}"/>
              </a:ext>
            </a:extLst>
          </p:cNvPr>
          <p:cNvSpPr>
            <a:spLocks noGrp="1"/>
          </p:cNvSpPr>
          <p:nvPr>
            <p:ph idx="1"/>
          </p:nvPr>
        </p:nvSpPr>
        <p:spPr>
          <a:xfrm>
            <a:off x="609600" y="1287624"/>
            <a:ext cx="10972800" cy="5075853"/>
          </a:xfrm>
        </p:spPr>
        <p:txBody>
          <a:bodyPr>
            <a:noAutofit/>
          </a:bodyPr>
          <a:lstStyle/>
          <a:p>
            <a:r>
              <a:rPr lang="en-US" sz="2800" b="1" u="sng" dirty="0"/>
              <a:t>PROBLEM</a:t>
            </a:r>
            <a:r>
              <a:rPr lang="en-US" sz="2800" dirty="0"/>
              <a:t>:</a:t>
            </a:r>
            <a:r>
              <a:rPr lang="en-IN" sz="2800" dirty="0"/>
              <a:t> </a:t>
            </a:r>
            <a:r>
              <a:rPr lang="en-US" sz="2800" dirty="0"/>
              <a:t>Designing a route-map like system confined to the state, Uttarakhand, to ease the problems that travellers who are new to the state are facing and provide them with a standardized optimal route to reduce travel time.</a:t>
            </a:r>
          </a:p>
          <a:p>
            <a:r>
              <a:rPr lang="en-IN" sz="2800" b="1" u="sng" dirty="0"/>
              <a:t>RELEVANCE</a:t>
            </a:r>
            <a:r>
              <a:rPr lang="en-IN" sz="2800" dirty="0"/>
              <a:t>: </a:t>
            </a:r>
            <a:r>
              <a:rPr lang="en-US" sz="2800" dirty="0">
                <a:effectLst/>
                <a:ea typeface="Times New Roman" panose="02020603050405020304" pitchFamily="18" charset="0"/>
                <a:cs typeface="Times New Roman" panose="02020603050405020304" pitchFamily="18" charset="0"/>
              </a:rPr>
              <a:t>Tourists that want to see tourism attractions are the primary target group for this initiative. Tourist guides, planners, and businessmen who want to increase the quality and equity of their general trip guide would be the primary benefactors. The project's problem statement is based on the well-known Travelling Salesman Problem, and it employs the Nearest Neighbor Algorithms to determine the most efficient and quickest path to the target destination. </a:t>
            </a:r>
            <a:endParaRPr lang="en-IN" sz="2800" dirty="0">
              <a:effectLst/>
              <a:ea typeface="Times New Roman" panose="02020603050405020304" pitchFamily="18" charset="0"/>
              <a:cs typeface="Times New Roman" panose="02020603050405020304" pitchFamily="18" charset="0"/>
            </a:endParaRPr>
          </a:p>
          <a:p>
            <a:pPr marL="0" indent="0" algn="just">
              <a:lnSpc>
                <a:spcPct val="115000"/>
              </a:lnSpc>
              <a:buNone/>
            </a:pPr>
            <a:endParaRPr lang="en-US" sz="2800" dirty="0"/>
          </a:p>
        </p:txBody>
      </p:sp>
    </p:spTree>
    <p:extLst>
      <p:ext uri="{BB962C8B-B14F-4D97-AF65-F5344CB8AC3E}">
        <p14:creationId xmlns:p14="http://schemas.microsoft.com/office/powerpoint/2010/main" val="12436467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629E1-C0F4-4670-9F84-018EDDCC1594}"/>
              </a:ext>
            </a:extLst>
          </p:cNvPr>
          <p:cNvSpPr>
            <a:spLocks noGrp="1"/>
          </p:cNvSpPr>
          <p:nvPr>
            <p:ph type="title"/>
          </p:nvPr>
        </p:nvSpPr>
        <p:spPr/>
        <p:txBody>
          <a:bodyPr/>
          <a:lstStyle/>
          <a:p>
            <a:r>
              <a:rPr lang="en-US" b="1" dirty="0"/>
              <a:t>OBJECTIVE</a:t>
            </a:r>
            <a:endParaRPr lang="en-IN" b="1" dirty="0"/>
          </a:p>
        </p:txBody>
      </p:sp>
      <p:sp>
        <p:nvSpPr>
          <p:cNvPr id="3" name="Content Placeholder 2">
            <a:extLst>
              <a:ext uri="{FF2B5EF4-FFF2-40B4-BE49-F238E27FC236}">
                <a16:creationId xmlns:a16="http://schemas.microsoft.com/office/drawing/2014/main" id="{21B56192-8B00-4E3A-8464-035D4DFFEEDE}"/>
              </a:ext>
            </a:extLst>
          </p:cNvPr>
          <p:cNvSpPr>
            <a:spLocks noGrp="1"/>
          </p:cNvSpPr>
          <p:nvPr>
            <p:ph idx="1"/>
          </p:nvPr>
        </p:nvSpPr>
        <p:spPr/>
        <p:txBody>
          <a:bodyPr/>
          <a:lstStyle/>
          <a:p>
            <a:pPr>
              <a:buFont typeface="Wingdings" panose="05000000000000000000" pitchFamily="2" charset="2"/>
              <a:buChar char="ü"/>
            </a:pPr>
            <a:r>
              <a:rPr lang="en-US" dirty="0"/>
              <a:t>To provide the user with a list of tourist spots that he can choose from to visit in Uttarakhand.</a:t>
            </a:r>
          </a:p>
          <a:p>
            <a:pPr>
              <a:buFont typeface="Wingdings" panose="05000000000000000000" pitchFamily="2" charset="2"/>
              <a:buChar char="ü"/>
            </a:pPr>
            <a:r>
              <a:rPr lang="en-US" dirty="0"/>
              <a:t>To find the best route possible that covers all the spots a person wishes to visit in Uttarakhand back to the very location they started their trip from.</a:t>
            </a:r>
          </a:p>
          <a:p>
            <a:pPr>
              <a:buFont typeface="Wingdings" panose="05000000000000000000" pitchFamily="2" charset="2"/>
              <a:buChar char="ü"/>
            </a:pPr>
            <a:r>
              <a:rPr lang="en-US" dirty="0"/>
              <a:t>To enhance the experience of the tourist.</a:t>
            </a:r>
          </a:p>
          <a:p>
            <a:pPr>
              <a:buFont typeface="Wingdings" panose="05000000000000000000" pitchFamily="2" charset="2"/>
              <a:buChar char="ü"/>
            </a:pPr>
            <a:r>
              <a:rPr lang="en-US" dirty="0"/>
              <a:t>To give tourists a brief idea of the places that they might visit during their travel.</a:t>
            </a:r>
          </a:p>
        </p:txBody>
      </p:sp>
    </p:spTree>
    <p:extLst>
      <p:ext uri="{BB962C8B-B14F-4D97-AF65-F5344CB8AC3E}">
        <p14:creationId xmlns:p14="http://schemas.microsoft.com/office/powerpoint/2010/main" val="3824897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1DCB8-0477-4D54-AA44-4428C3EFA637}"/>
              </a:ext>
            </a:extLst>
          </p:cNvPr>
          <p:cNvSpPr>
            <a:spLocks noGrp="1"/>
          </p:cNvSpPr>
          <p:nvPr>
            <p:ph type="title"/>
          </p:nvPr>
        </p:nvSpPr>
        <p:spPr/>
        <p:txBody>
          <a:bodyPr/>
          <a:lstStyle/>
          <a:p>
            <a:r>
              <a:rPr lang="en-US" b="1" dirty="0"/>
              <a:t>METHODOLOGY</a:t>
            </a:r>
            <a:endParaRPr lang="en-IN" b="1" dirty="0"/>
          </a:p>
        </p:txBody>
      </p:sp>
      <p:sp>
        <p:nvSpPr>
          <p:cNvPr id="3" name="Content Placeholder 2">
            <a:extLst>
              <a:ext uri="{FF2B5EF4-FFF2-40B4-BE49-F238E27FC236}">
                <a16:creationId xmlns:a16="http://schemas.microsoft.com/office/drawing/2014/main" id="{93CA7443-27CB-44E0-B120-96B3CBE9AC34}"/>
              </a:ext>
            </a:extLst>
          </p:cNvPr>
          <p:cNvSpPr>
            <a:spLocks noGrp="1"/>
          </p:cNvSpPr>
          <p:nvPr>
            <p:ph idx="1"/>
          </p:nvPr>
        </p:nvSpPr>
        <p:spPr/>
        <p:txBody>
          <a:bodyPr>
            <a:normAutofit fontScale="77500" lnSpcReduction="20000"/>
          </a:bodyPr>
          <a:lstStyle/>
          <a:p>
            <a:pPr marL="0" indent="0">
              <a:buNone/>
            </a:pPr>
            <a:r>
              <a:rPr lang="en-US" dirty="0"/>
              <a:t>• Input: Distance matrix between a set of cities</a:t>
            </a:r>
          </a:p>
          <a:p>
            <a:pPr marL="0" indent="0">
              <a:buNone/>
            </a:pPr>
            <a:r>
              <a:rPr lang="en-US" dirty="0"/>
              <a:t>• Output: A minimum-length route that visits each tourist place exactly once before returning to the starting point.</a:t>
            </a:r>
          </a:p>
          <a:p>
            <a:pPr marL="0" indent="0">
              <a:buNone/>
            </a:pPr>
            <a:r>
              <a:rPr lang="en-US" dirty="0"/>
              <a:t>• Algorithm: Bellman - Held - Karp Algorithm</a:t>
            </a:r>
          </a:p>
          <a:p>
            <a:pPr marL="0" indent="0">
              <a:buNone/>
            </a:pPr>
            <a:r>
              <a:rPr lang="en-US" dirty="0"/>
              <a:t>• Technique: Dynamic Programming Approach</a:t>
            </a:r>
          </a:p>
          <a:p>
            <a:pPr marL="0" indent="0">
              <a:buNone/>
            </a:pPr>
            <a:r>
              <a:rPr lang="en-US" dirty="0"/>
              <a:t>• Time Complexity: O(2</a:t>
            </a:r>
            <a:r>
              <a:rPr lang="en-US" baseline="30000" dirty="0"/>
              <a:t>n</a:t>
            </a:r>
            <a:r>
              <a:rPr lang="en-US" dirty="0"/>
              <a:t> x n</a:t>
            </a:r>
            <a:r>
              <a:rPr lang="en-US" baseline="30000" dirty="0"/>
              <a:t>2</a:t>
            </a:r>
            <a:r>
              <a:rPr lang="en-US" dirty="0"/>
              <a:t>) </a:t>
            </a:r>
          </a:p>
          <a:p>
            <a:pPr marL="0" indent="0">
              <a:buNone/>
            </a:pPr>
            <a:r>
              <a:rPr lang="en-US" dirty="0"/>
              <a:t>• Space Complexity: O(n x 2</a:t>
            </a:r>
            <a:r>
              <a:rPr lang="en-US" baseline="30000" dirty="0"/>
              <a:t>n</a:t>
            </a:r>
            <a:r>
              <a:rPr lang="en-US" dirty="0"/>
              <a:t>)</a:t>
            </a:r>
          </a:p>
          <a:p>
            <a:pPr marL="0" indent="0">
              <a:buNone/>
            </a:pPr>
            <a:r>
              <a:rPr lang="en-US" dirty="0"/>
              <a:t>• Data Structure: Adjacency Matrix to help us keep track of the distances between nodes in our graph.</a:t>
            </a:r>
          </a:p>
          <a:p>
            <a:pPr marL="0" indent="0">
              <a:buNone/>
            </a:pPr>
            <a:r>
              <a:rPr lang="en-US" dirty="0"/>
              <a:t>• Data Set: Distances between each pair of various tourist spots in Uttarakhand as well as from Dehradun Railway Station, Jolly Grant Airport and Dehradun ISBT.</a:t>
            </a:r>
            <a:endParaRPr lang="en-IN" dirty="0"/>
          </a:p>
          <a:p>
            <a:pPr marL="0" indent="0">
              <a:buNone/>
            </a:pPr>
            <a:endParaRPr lang="en-US" dirty="0"/>
          </a:p>
        </p:txBody>
      </p:sp>
    </p:spTree>
    <p:extLst>
      <p:ext uri="{BB962C8B-B14F-4D97-AF65-F5344CB8AC3E}">
        <p14:creationId xmlns:p14="http://schemas.microsoft.com/office/powerpoint/2010/main" val="654245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8822</TotalTime>
  <Words>1115</Words>
  <Application>Microsoft Office PowerPoint</Application>
  <PresentationFormat>Widescreen</PresentationFormat>
  <Paragraphs>88</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Arial Black</vt:lpstr>
      <vt:lpstr>Calibri</vt:lpstr>
      <vt:lpstr>Times</vt:lpstr>
      <vt:lpstr>Times New Roman</vt:lpstr>
      <vt:lpstr>Wingdings</vt:lpstr>
      <vt:lpstr>Office Theme</vt:lpstr>
      <vt:lpstr>PowerPoint Presentation</vt:lpstr>
      <vt:lpstr>  Minor Project – I  THE STATE EXCURSION PLANNER</vt:lpstr>
      <vt:lpstr>CONTENTS</vt:lpstr>
      <vt:lpstr>INTRODUCTION</vt:lpstr>
      <vt:lpstr>PowerPoint Presentation</vt:lpstr>
      <vt:lpstr>LITERATURE REVIEW</vt:lpstr>
      <vt:lpstr>PROBLEM STATEMENT</vt:lpstr>
      <vt:lpstr>OBJECTIVE</vt:lpstr>
      <vt:lpstr>METHODOLOGY</vt:lpstr>
      <vt:lpstr>IMPLEMENTATION AND OUTPUT</vt:lpstr>
      <vt:lpstr>PowerPoint Presentation</vt:lpstr>
      <vt:lpstr>PowerPoint Presentation</vt:lpstr>
      <vt:lpstr>PowerPoint Presentation</vt:lpstr>
      <vt:lpstr>RESULT AND DISCUSSIONS</vt:lpstr>
      <vt:lpstr>CONCLUSION AND FUTURE SCOPE</vt:lpstr>
      <vt:lpstr>PowerPoint Presentation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Strengthen the embankments</dc:title>
  <dc:creator>Apple 2</dc:creator>
  <cp:lastModifiedBy>PRABHJOT SINGH</cp:lastModifiedBy>
  <cp:revision>679</cp:revision>
  <cp:lastPrinted>2017-08-16T11:40:20Z</cp:lastPrinted>
  <dcterms:created xsi:type="dcterms:W3CDTF">2017-08-14T08:34:40Z</dcterms:created>
  <dcterms:modified xsi:type="dcterms:W3CDTF">2021-12-29T08:53:47Z</dcterms:modified>
</cp:coreProperties>
</file>

<file path=docProps/thumbnail.jpeg>
</file>